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15"/>
  </p:notesMasterIdLst>
  <p:sldIdLst>
    <p:sldId id="4297" r:id="rId2"/>
    <p:sldId id="4296" r:id="rId3"/>
    <p:sldId id="4292" r:id="rId4"/>
    <p:sldId id="4305" r:id="rId5"/>
    <p:sldId id="4306" r:id="rId6"/>
    <p:sldId id="4135" r:id="rId7"/>
    <p:sldId id="4136" r:id="rId8"/>
    <p:sldId id="4342" r:id="rId9"/>
    <p:sldId id="4343" r:id="rId10"/>
    <p:sldId id="4344" r:id="rId11"/>
    <p:sldId id="4345" r:id="rId12"/>
    <p:sldId id="4346" r:id="rId13"/>
    <p:sldId id="4337" r:id="rId14"/>
  </p:sldIdLst>
  <p:sldSz cx="24377650" cy="13716000"/>
  <p:notesSz cx="7104063" cy="10234613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992D8F4-B55D-4824-9A89-32311B12C1AC}">
          <p14:sldIdLst>
            <p14:sldId id="4297"/>
            <p14:sldId id="4296"/>
            <p14:sldId id="4292"/>
            <p14:sldId id="4305"/>
            <p14:sldId id="4306"/>
            <p14:sldId id="4135"/>
            <p14:sldId id="4136"/>
            <p14:sldId id="4342"/>
            <p14:sldId id="4343"/>
            <p14:sldId id="4344"/>
            <p14:sldId id="4345"/>
            <p14:sldId id="4346"/>
            <p14:sldId id="4337"/>
          </p14:sldIdLst>
        </p14:section>
      </p14:sectionLst>
    </p:ext>
    <p:ext uri="{EFAFB233-063F-42B5-8137-9DF3F51BA10A}">
      <p15:sldGuideLst xmlns:p15="http://schemas.microsoft.com/office/powerpoint/2012/main" xmlns="">
        <p15:guide id="35" pos="14470" userDrawn="1">
          <p15:clr>
            <a:srgbClr val="A4A3A4"/>
          </p15:clr>
        </p15:guide>
        <p15:guide id="52" pos="7678" userDrawn="1">
          <p15:clr>
            <a:srgbClr val="A4A3A4"/>
          </p15:clr>
        </p15:guide>
        <p15:guide id="53" orient="horz" pos="4297" userDrawn="1">
          <p15:clr>
            <a:srgbClr val="A4A3A4"/>
          </p15:clr>
        </p15:guide>
        <p15:guide id="55" pos="12526" userDrawn="1">
          <p15:clr>
            <a:srgbClr val="A4A3A4"/>
          </p15:clr>
        </p15:guide>
        <p15:guide id="56" orient="horz" pos="6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45469"/>
    <a:srgbClr val="EFF1F8"/>
    <a:srgbClr val="373737"/>
    <a:srgbClr val="000000"/>
    <a:srgbClr val="5A5A66"/>
    <a:srgbClr val="626162"/>
    <a:srgbClr val="C4D4E2"/>
    <a:srgbClr val="CFCFCF"/>
    <a:srgbClr val="625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369" autoAdjust="0"/>
    <p:restoredTop sz="95668" autoAdjust="0"/>
  </p:normalViewPr>
  <p:slideViewPr>
    <p:cSldViewPr snapToGrid="0" snapToObjects="1">
      <p:cViewPr>
        <p:scale>
          <a:sx n="39" d="100"/>
          <a:sy n="39" d="100"/>
        </p:scale>
        <p:origin x="-48" y="138"/>
      </p:cViewPr>
      <p:guideLst>
        <p:guide orient="horz" pos="4297"/>
        <p:guide orient="horz" pos="6984"/>
        <p:guide pos="14470"/>
        <p:guide pos="7678"/>
        <p:guide pos="125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5215466"/>
            <a:ext cx="12117029" cy="8500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571500" y="-571503"/>
            <a:ext cx="25488900" cy="91589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734549" y="4342765"/>
            <a:ext cx="4908550" cy="490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03558" y="4342765"/>
            <a:ext cx="4908550" cy="490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7065535" y="4342765"/>
            <a:ext cx="4908550" cy="490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115642" y="0"/>
            <a:ext cx="11262008" cy="13703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7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76006" y="1596477"/>
            <a:ext cx="2625635" cy="2625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876005" y="9493885"/>
            <a:ext cx="2625635" cy="2625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876006" y="5545182"/>
            <a:ext cx="2625635" cy="2625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29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015506" y="0"/>
            <a:ext cx="9362143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41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943286" y="0"/>
            <a:ext cx="743436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692582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4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5742433"/>
            <a:ext cx="12188825" cy="7973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188825" y="5742433"/>
            <a:ext cx="12188825" cy="7973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566159"/>
            <a:ext cx="24377648" cy="6583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48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78982" y="1151467"/>
            <a:ext cx="11009843" cy="11413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192623" y="1162812"/>
            <a:ext cx="11009843" cy="11413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5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76644" y="-261256"/>
            <a:ext cx="24930938" cy="1423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85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296939" y="3180521"/>
            <a:ext cx="6904186" cy="73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473464" y="3180520"/>
            <a:ext cx="6904186" cy="73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0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180521"/>
            <a:ext cx="6904186" cy="73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76525" y="3180520"/>
            <a:ext cx="6904186" cy="73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9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188825" y="4571997"/>
            <a:ext cx="6094413" cy="4572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8283237" y="9143999"/>
            <a:ext cx="6094413" cy="4572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8283237" y="-1"/>
            <a:ext cx="6094413" cy="4572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89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3566159"/>
            <a:ext cx="24377650" cy="6583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xmlns="" id="{090B5575-571E-0742-A6AE-80FF35BF3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60966" y="1319120"/>
            <a:ext cx="6852276" cy="14797076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87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51692" y="-281354"/>
            <a:ext cx="25040492" cy="10431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27985" y="5752544"/>
            <a:ext cx="9289272" cy="58291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27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86862" y="-351692"/>
            <a:ext cx="25110831" cy="9343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82908" y="2074920"/>
            <a:ext cx="7173973" cy="9518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7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2D54E03B-E3DD-E446-ACF1-F1722656BC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8825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xmlns="" id="{DDB19A5F-99F2-9445-919B-A88C892538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685800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8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2D54E03B-E3DD-E446-ACF1-F1722656BC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xmlns="" id="{DDB19A5F-99F2-9445-919B-A88C892538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88825" y="685800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27061" y="3068390"/>
            <a:ext cx="4018964" cy="4018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146289" y="3068390"/>
            <a:ext cx="4018964" cy="4018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1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21361" y="3068389"/>
            <a:ext cx="4018964" cy="4018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0589" y="3068390"/>
            <a:ext cx="4018964" cy="4018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959817" y="3068390"/>
            <a:ext cx="4018964" cy="4018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3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45161" y="3068389"/>
            <a:ext cx="4018964" cy="4018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64389" y="3068389"/>
            <a:ext cx="4018964" cy="4018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27246" y="3886201"/>
            <a:ext cx="12160254" cy="537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457200" y="7772400"/>
            <a:ext cx="12646025" cy="65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188825" y="7772400"/>
            <a:ext cx="12646025" cy="65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457200" y="-355600"/>
            <a:ext cx="25349200" cy="81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27246" y="3966919"/>
            <a:ext cx="10061579" cy="777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3AF8D21A-6CCE-CD43-8AE8-35782B027F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068764" y="1339984"/>
            <a:ext cx="9181636" cy="11036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10EC9C-7AA6-034B-8A74-39E46AF9908C}"/>
              </a:ext>
            </a:extLst>
          </p:cNvPr>
          <p:cNvSpPr txBox="1"/>
          <p:nvPr userDrawn="1"/>
        </p:nvSpPr>
        <p:spPr>
          <a:xfrm>
            <a:off x="23660100" y="610541"/>
            <a:ext cx="827716" cy="49240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20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3995" r:id="rId19"/>
    <p:sldLayoutId id="2147483996" r:id="rId20"/>
    <p:sldLayoutId id="2147483997" r:id="rId21"/>
    <p:sldLayoutId id="2147483998" r:id="rId22"/>
    <p:sldLayoutId id="2147483999" r:id="rId23"/>
    <p:sldLayoutId id="2147484000" r:id="rId24"/>
    <p:sldLayoutId id="2147484001" r:id="rId25"/>
    <p:sldLayoutId id="2147484002" r:id="rId26"/>
    <p:sldLayoutId id="2147484003" r:id="rId27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30E4EDE-0082-094C-80FF-94F5F9D21BDB}"/>
              </a:ext>
            </a:extLst>
          </p:cNvPr>
          <p:cNvSpPr/>
          <p:nvPr/>
        </p:nvSpPr>
        <p:spPr>
          <a:xfrm>
            <a:off x="-10" y="0"/>
            <a:ext cx="24377660" cy="13716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85F0B9-F3CA-9942-8F9C-A3ED5AE59913}"/>
              </a:ext>
            </a:extLst>
          </p:cNvPr>
          <p:cNvSpPr/>
          <p:nvPr/>
        </p:nvSpPr>
        <p:spPr>
          <a:xfrm rot="2700000">
            <a:off x="4726033" y="-340974"/>
            <a:ext cx="15539435" cy="14674364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0945AF-CDC4-934B-A0CD-41902389F0D6}"/>
              </a:ext>
            </a:extLst>
          </p:cNvPr>
          <p:cNvSpPr/>
          <p:nvPr/>
        </p:nvSpPr>
        <p:spPr>
          <a:xfrm rot="2700000">
            <a:off x="8083028" y="2752224"/>
            <a:ext cx="8211584" cy="821155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BC8CD3-1555-834D-9145-224E947E7733}"/>
              </a:ext>
            </a:extLst>
          </p:cNvPr>
          <p:cNvSpPr txBox="1"/>
          <p:nvPr/>
        </p:nvSpPr>
        <p:spPr>
          <a:xfrm>
            <a:off x="0" y="2260768"/>
            <a:ext cx="24377650" cy="89014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44040" marR="1480185" algn="ctr">
              <a:spcBef>
                <a:spcPts val="2180"/>
              </a:spcBef>
              <a:spcAft>
                <a:spcPts val="0"/>
              </a:spcAft>
            </a:pPr>
            <a:r>
              <a:rPr lang="en-US" sz="7200" b="1" spc="600" dirty="0">
                <a:solidFill>
                  <a:schemeClr val="bg2"/>
                </a:solidFill>
                <a:latin typeface="Montserrat SemiBold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ABOUT US</a:t>
            </a:r>
          </a:p>
          <a:p>
            <a:pPr marL="1844040" marR="1480185" algn="just">
              <a:spcBef>
                <a:spcPts val="218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2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Zoom Industrial Services</a:t>
            </a:r>
            <a:r>
              <a:rPr lang="en-US" b="1" dirty="0" smtClean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en-US" dirty="0" smtClean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(‘</a:t>
            </a:r>
            <a:r>
              <a:rPr lang="en-US" dirty="0" smtClean="0">
                <a:solidFill>
                  <a:schemeClr val="bg2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ZISL</a:t>
            </a:r>
            <a:r>
              <a:rPr lang="en-US" dirty="0" smtClean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or ‘the Company’) is a</a:t>
            </a:r>
            <a:r>
              <a:rPr lang="en-US" spc="-20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20" dirty="0" smtClean="0">
                <a:solidFill>
                  <a:schemeClr val="bg2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spc="-20" dirty="0" smtClean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limited company </a:t>
            </a:r>
            <a:r>
              <a:rPr lang="en-US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incorporated</a:t>
            </a:r>
            <a:r>
              <a:rPr lang="en-US" spc="-25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pc="-25" dirty="0" smtClean="0">
                <a:solidFill>
                  <a:schemeClr val="bg2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pc="-25" baseline="30000" dirty="0" smtClean="0">
                <a:solidFill>
                  <a:schemeClr val="bg2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pc="-25" dirty="0" smtClean="0">
                <a:solidFill>
                  <a:schemeClr val="bg2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25" dirty="0" smtClean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March, 1981 </a:t>
            </a:r>
            <a:r>
              <a:rPr lang="en-US" spc="-25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located </a:t>
            </a:r>
            <a:r>
              <a:rPr lang="en-US" spc="-25" dirty="0">
                <a:solidFill>
                  <a:schemeClr val="bg2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 Kolkata </a:t>
            </a:r>
            <a:r>
              <a:rPr lang="en-US" spc="-25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with the aim &amp; objective of providing best in class niche technical consultancy services. </a:t>
            </a:r>
            <a:r>
              <a:rPr lang="en-US" spc="-25" dirty="0">
                <a:solidFill>
                  <a:schemeClr val="bg2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The Corporate Identification Number (‘CIN’) of the company is </a:t>
            </a:r>
            <a:r>
              <a:rPr lang="en-US" spc="-25" dirty="0" smtClean="0">
                <a:solidFill>
                  <a:schemeClr val="bg2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L74140WB1981PLC033392</a:t>
            </a:r>
            <a:endParaRPr lang="en-IN" spc="-25" dirty="0">
              <a:solidFill>
                <a:schemeClr val="bg2"/>
              </a:solidFill>
              <a:latin typeface="Bell MT" panose="02020503060305020303" pitchFamily="18" charset="0"/>
              <a:cs typeface="Calibri" panose="020F0502020204030204" pitchFamily="34" charset="0"/>
            </a:endParaRPr>
          </a:p>
          <a:p>
            <a:pPr marR="1841500" algn="just">
              <a:lnSpc>
                <a:spcPct val="97000"/>
              </a:lnSpc>
            </a:pPr>
            <a:r>
              <a:rPr lang="en-US" i="1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dirty="0">
              <a:solidFill>
                <a:schemeClr val="bg2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  <a:p>
            <a:pPr marL="1844040" marR="1841500" algn="just">
              <a:lnSpc>
                <a:spcPct val="97000"/>
              </a:lnSpc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Company provides a wide spectrum of services and ensures value addition at every stage of project development in preparation of pre-feasibility, feasibility and detail project reports in infrastructure sector mainly in </a:t>
            </a:r>
            <a:r>
              <a:rPr lang="en-US" dirty="0">
                <a:solidFill>
                  <a:schemeClr val="bg2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drinking &amp; sewage </a:t>
            </a:r>
            <a:r>
              <a:rPr lang="en-US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water and Infrastructure. </a:t>
            </a:r>
            <a:endParaRPr lang="en-IN" dirty="0">
              <a:solidFill>
                <a:schemeClr val="bg2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20"/>
              </a:spcBef>
            </a:pPr>
            <a:r>
              <a:rPr lang="en-US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dirty="0">
              <a:solidFill>
                <a:schemeClr val="bg2"/>
              </a:solidFill>
              <a:latin typeface="Bell MT" panose="02020503060305020303" pitchFamily="18" charset="0"/>
              <a:cs typeface="Calibri" panose="020F0502020204030204" pitchFamily="34" charset="0"/>
            </a:endParaRPr>
          </a:p>
          <a:p>
            <a:pPr marL="1844040" marR="1480185" algn="just">
              <a:lnSpc>
                <a:spcPts val="1695"/>
              </a:lnSpc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The experts of the Company have vast experience in complete management of Integrated Water Resource </a:t>
            </a:r>
          </a:p>
          <a:p>
            <a:pPr marL="1844040" marR="1480185" algn="just">
              <a:lnSpc>
                <a:spcPts val="1695"/>
              </a:lnSpc>
              <a:spcAft>
                <a:spcPts val="0"/>
              </a:spcAft>
            </a:pPr>
            <a:endParaRPr lang="en-US" dirty="0">
              <a:solidFill>
                <a:schemeClr val="bg2"/>
              </a:solidFill>
              <a:latin typeface="Bell MT" panose="02020503060305020303" pitchFamily="18" charset="0"/>
              <a:cs typeface="Calibri" panose="020F0502020204030204" pitchFamily="34" charset="0"/>
            </a:endParaRPr>
          </a:p>
          <a:p>
            <a:pPr marL="1844040" marR="1480185" algn="just">
              <a:lnSpc>
                <a:spcPts val="1695"/>
              </a:lnSpc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Management  in all types of harsh terrain &amp; geography through sustainable solution. The Company </a:t>
            </a:r>
          </a:p>
          <a:p>
            <a:pPr marL="1844040" marR="1480185" algn="just">
              <a:lnSpc>
                <a:spcPts val="1695"/>
              </a:lnSpc>
              <a:spcAft>
                <a:spcPts val="0"/>
              </a:spcAft>
            </a:pPr>
            <a:endParaRPr lang="en-US" dirty="0">
              <a:solidFill>
                <a:schemeClr val="bg2"/>
              </a:solidFill>
              <a:latin typeface="Bell MT" panose="02020503060305020303" pitchFamily="18" charset="0"/>
              <a:cs typeface="Calibri" panose="020F0502020204030204" pitchFamily="34" charset="0"/>
            </a:endParaRPr>
          </a:p>
          <a:p>
            <a:pPr marL="1844040" marR="1480185" algn="just">
              <a:lnSpc>
                <a:spcPts val="1695"/>
              </a:lnSpc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comprises of a strong  taskforce of proficient  &amp; dedicated professional managed by qualified Team of </a:t>
            </a:r>
          </a:p>
          <a:p>
            <a:pPr marL="1844040" marR="1480185" algn="just">
              <a:lnSpc>
                <a:spcPts val="1695"/>
              </a:lnSpc>
              <a:spcAft>
                <a:spcPts val="0"/>
              </a:spcAft>
            </a:pPr>
            <a:endParaRPr lang="en-US" dirty="0">
              <a:solidFill>
                <a:schemeClr val="bg2"/>
              </a:solidFill>
              <a:latin typeface="Bell MT" panose="02020503060305020303" pitchFamily="18" charset="0"/>
              <a:cs typeface="Calibri" panose="020F0502020204030204" pitchFamily="34" charset="0"/>
            </a:endParaRPr>
          </a:p>
          <a:p>
            <a:pPr marL="1844040" marR="1480185" algn="just">
              <a:lnSpc>
                <a:spcPts val="1695"/>
              </a:lnSpc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Chartered Engineers under a young &amp; dynamic leadership ensuring the delivery of project within time and </a:t>
            </a:r>
          </a:p>
          <a:p>
            <a:pPr marL="1844040" marR="1480185" algn="just">
              <a:lnSpc>
                <a:spcPts val="1695"/>
              </a:lnSpc>
              <a:spcAft>
                <a:spcPts val="0"/>
              </a:spcAft>
            </a:pPr>
            <a:endParaRPr lang="en-US" dirty="0">
              <a:solidFill>
                <a:schemeClr val="bg2"/>
              </a:solidFill>
              <a:latin typeface="Bell MT" panose="02020503060305020303" pitchFamily="18" charset="0"/>
              <a:cs typeface="Calibri" panose="020F0502020204030204" pitchFamily="34" charset="0"/>
            </a:endParaRPr>
          </a:p>
          <a:p>
            <a:pPr marL="1844040" marR="1480185" algn="just">
              <a:lnSpc>
                <a:spcPts val="1695"/>
              </a:lnSpc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Cost. </a:t>
            </a:r>
            <a:endParaRPr lang="en-IN" dirty="0">
              <a:solidFill>
                <a:schemeClr val="bg2"/>
              </a:solidFill>
              <a:latin typeface="Bell MT" panose="02020503060305020303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45"/>
              </a:spcBef>
            </a:pPr>
            <a:r>
              <a:rPr lang="en-US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dirty="0">
              <a:solidFill>
                <a:schemeClr val="bg2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  <a:p>
            <a:pPr marL="1844040" marR="1844040" algn="just">
              <a:lnSpc>
                <a:spcPct val="97000"/>
              </a:lnSpc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Our competencies are based on the strengths and diverse backgrounds of </a:t>
            </a:r>
            <a:r>
              <a:rPr lang="en-US" dirty="0">
                <a:solidFill>
                  <a:schemeClr val="bg2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n-US" dirty="0">
                <a:solidFill>
                  <a:schemeClr val="bg2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expert team members.</a:t>
            </a:r>
            <a:endParaRPr lang="en-IN" dirty="0">
              <a:solidFill>
                <a:schemeClr val="bg2"/>
              </a:solidFill>
              <a:effectLst/>
              <a:latin typeface="Bell MT" panose="0202050306030502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9BD253-DA9B-654D-AB61-B8536E909610}"/>
              </a:ext>
            </a:extLst>
          </p:cNvPr>
          <p:cNvSpPr/>
          <p:nvPr/>
        </p:nvSpPr>
        <p:spPr>
          <a:xfrm>
            <a:off x="12188825" y="0"/>
            <a:ext cx="12188825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E8F39F-60D4-6D4F-BFC6-A5BBD346EFCF}"/>
              </a:ext>
            </a:extLst>
          </p:cNvPr>
          <p:cNvGrpSpPr/>
          <p:nvPr/>
        </p:nvGrpSpPr>
        <p:grpSpPr>
          <a:xfrm>
            <a:off x="2691942" y="2727614"/>
            <a:ext cx="7236021" cy="2224116"/>
            <a:chOff x="4212267" y="1397586"/>
            <a:chExt cx="7236021" cy="22241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592D0E3-25ED-FF42-B273-D2E6217BA3B3}"/>
                </a:ext>
              </a:extLst>
            </p:cNvPr>
            <p:cNvSpPr txBox="1"/>
            <p:nvPr/>
          </p:nvSpPr>
          <p:spPr>
            <a:xfrm>
              <a:off x="4212267" y="1867376"/>
              <a:ext cx="72360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tx2"/>
                  </a:solidFill>
                  <a:latin typeface="Montserrat SemiBold" pitchFamily="2" charset="77"/>
                  <a:ea typeface="Roboto" panose="02000000000000000000" pitchFamily="2" charset="0"/>
                  <a:cs typeface="Poppins Medium" pitchFamily="2" charset="77"/>
                </a:rPr>
                <a:t>WATER BODIES REJUVENATION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37E9CCF-3EBF-7347-9D39-116400F64252}"/>
                </a:ext>
              </a:extLst>
            </p:cNvPr>
            <p:cNvSpPr txBox="1"/>
            <p:nvPr/>
          </p:nvSpPr>
          <p:spPr>
            <a:xfrm>
              <a:off x="4259863" y="1397586"/>
              <a:ext cx="5578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600" dirty="0" smtClean="0">
                  <a:solidFill>
                    <a:schemeClr val="tx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Zoom Industrial Services Limited</a:t>
              </a:r>
              <a:endParaRPr lang="en-US" sz="1600" spc="600" dirty="0">
                <a:solidFill>
                  <a:schemeClr val="tx2"/>
                </a:solidFill>
                <a:latin typeface="Montserrat Light" pitchFamily="2" charset="77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A4CE8C-DB66-834D-A482-EA6CED76BE4D}"/>
              </a:ext>
            </a:extLst>
          </p:cNvPr>
          <p:cNvGrpSpPr/>
          <p:nvPr/>
        </p:nvGrpSpPr>
        <p:grpSpPr>
          <a:xfrm>
            <a:off x="11277600" y="6858001"/>
            <a:ext cx="13100050" cy="2460173"/>
            <a:chOff x="1013318" y="5654159"/>
            <a:chExt cx="9028245" cy="47074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456FA1E-198B-924F-BE41-AB43231023F2}"/>
                </a:ext>
              </a:extLst>
            </p:cNvPr>
            <p:cNvSpPr/>
            <p:nvPr/>
          </p:nvSpPr>
          <p:spPr>
            <a:xfrm>
              <a:off x="1013318" y="6123101"/>
              <a:ext cx="278296" cy="278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xmlns="" id="{D2271DD5-3071-9B45-B025-F75C1BA03E86}"/>
                </a:ext>
              </a:extLst>
            </p:cNvPr>
            <p:cNvSpPr txBox="1">
              <a:spLocks/>
            </p:cNvSpPr>
            <p:nvPr/>
          </p:nvSpPr>
          <p:spPr>
            <a:xfrm>
              <a:off x="1615699" y="5654159"/>
              <a:ext cx="8425864" cy="470749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0" indent="-45720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SzPts val="1200"/>
                <a:buFont typeface="Arial" panose="020B0604020202020204" pitchFamily="34" charset="0"/>
                <a:buChar char="•"/>
                <a:tabLst>
                  <a:tab pos="381635" algn="l"/>
                  <a:tab pos="382270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Lake/River/Nallah restoration and its sustainable</a:t>
              </a:r>
              <a:r>
                <a:rPr lang="en-IN" sz="2800" dirty="0">
                  <a:latin typeface="Bookman Old Style" panose="02050604050505020204" pitchFamily="18" charset="0"/>
                </a:rPr>
                <a:t> </a:t>
              </a:r>
              <a:r>
                <a:rPr lang="en-US" sz="2800" dirty="0">
                  <a:latin typeface="Bookman Old Style" panose="02050604050505020204" pitchFamily="18" charset="0"/>
                </a:rPr>
                <a:t>maintenance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lvl="0" indent="-45720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SzPts val="1200"/>
                <a:buFont typeface="Arial" panose="020B0604020202020204" pitchFamily="34" charset="0"/>
                <a:buChar char="•"/>
                <a:tabLst>
                  <a:tab pos="381635" algn="l"/>
                  <a:tab pos="382270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Maintenance and monitoring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lvl="0" indent="-45720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SzPts val="1200"/>
                <a:buFont typeface="Arial" panose="020B0604020202020204" pitchFamily="34" charset="0"/>
                <a:buChar char="•"/>
                <a:tabLst>
                  <a:tab pos="381635" algn="l"/>
                  <a:tab pos="382270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Interception and Diversion Design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lvl="0" indent="-457200" algn="l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SzPts val="1200"/>
                <a:buFont typeface="Arial" panose="020B0604020202020204" pitchFamily="34" charset="0"/>
                <a:buChar char="•"/>
                <a:tabLst>
                  <a:tab pos="381635" algn="l"/>
                  <a:tab pos="382270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Revival of local ecosystems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Bookman Old Style" panose="02050604050505020204" pitchFamily="18" charset="0"/>
                </a:rPr>
                <a:t>Beautification of lake</a:t>
              </a: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755CDDF1-3419-142E-33F8-2A082AE2ED3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08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E040B865-0DA2-EFF6-4031-41478366C60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7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76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E8F39F-60D4-6D4F-BFC6-A5BBD346EFCF}"/>
              </a:ext>
            </a:extLst>
          </p:cNvPr>
          <p:cNvGrpSpPr/>
          <p:nvPr/>
        </p:nvGrpSpPr>
        <p:grpSpPr>
          <a:xfrm>
            <a:off x="14665227" y="2737266"/>
            <a:ext cx="7236021" cy="2214464"/>
            <a:chOff x="4212267" y="1407238"/>
            <a:chExt cx="7236021" cy="22144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592D0E3-25ED-FF42-B273-D2E6217BA3B3}"/>
                </a:ext>
              </a:extLst>
            </p:cNvPr>
            <p:cNvSpPr txBox="1"/>
            <p:nvPr/>
          </p:nvSpPr>
          <p:spPr>
            <a:xfrm>
              <a:off x="4212267" y="1867376"/>
              <a:ext cx="72360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FINANCIAL SERVICES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37E9CCF-3EBF-7347-9D39-116400F64252}"/>
                </a:ext>
              </a:extLst>
            </p:cNvPr>
            <p:cNvSpPr txBox="1"/>
            <p:nvPr/>
          </p:nvSpPr>
          <p:spPr>
            <a:xfrm>
              <a:off x="5040891" y="1407238"/>
              <a:ext cx="5578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600" dirty="0" smtClean="0">
                  <a:solidFill>
                    <a:schemeClr val="tx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Zoom Industrial Services Limited</a:t>
              </a:r>
              <a:endParaRPr lang="en-US" sz="1600" spc="600" dirty="0">
                <a:solidFill>
                  <a:schemeClr val="tx2"/>
                </a:solidFill>
                <a:latin typeface="Montserrat Light" pitchFamily="2" charset="77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A4CE8C-DB66-834D-A482-EA6CED76BE4D}"/>
              </a:ext>
            </a:extLst>
          </p:cNvPr>
          <p:cNvGrpSpPr/>
          <p:nvPr/>
        </p:nvGrpSpPr>
        <p:grpSpPr>
          <a:xfrm>
            <a:off x="0" y="6991637"/>
            <a:ext cx="12188825" cy="4918474"/>
            <a:chOff x="1013318" y="5654159"/>
            <a:chExt cx="9028245" cy="42336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456FA1E-198B-924F-BE41-AB43231023F2}"/>
                </a:ext>
              </a:extLst>
            </p:cNvPr>
            <p:cNvSpPr/>
            <p:nvPr/>
          </p:nvSpPr>
          <p:spPr>
            <a:xfrm>
              <a:off x="1013318" y="6123101"/>
              <a:ext cx="278296" cy="278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xmlns="" id="{D2271DD5-3071-9B45-B025-F75C1BA03E86}"/>
                </a:ext>
              </a:extLst>
            </p:cNvPr>
            <p:cNvSpPr txBox="1">
              <a:spLocks/>
            </p:cNvSpPr>
            <p:nvPr/>
          </p:nvSpPr>
          <p:spPr>
            <a:xfrm>
              <a:off x="1013318" y="5654159"/>
              <a:ext cx="9028245" cy="4233631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Loan Mobilization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Restructuring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M&amp;A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Fund raising through various instruments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IBC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Investment planning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Any other finance related activities 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endParaRPr lang="en-US" sz="2800" dirty="0">
                <a:latin typeface="Bookman Old Style" panose="02050604050505020204" pitchFamily="18" charset="0"/>
              </a:endParaRPr>
            </a:p>
          </p:txBody>
        </p:sp>
      </p:grp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="" id="{B794ED48-6ACB-2233-5372-B43236B0B85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xmlns="" id="{FB9334BD-C40E-FD7A-1121-7F1C14EF80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</p:spPr>
      </p:pic>
    </p:spTree>
    <p:extLst>
      <p:ext uri="{BB962C8B-B14F-4D97-AF65-F5344CB8AC3E}">
        <p14:creationId xmlns:p14="http://schemas.microsoft.com/office/powerpoint/2010/main" val="34171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9BD253-DA9B-654D-AB61-B8536E909610}"/>
              </a:ext>
            </a:extLst>
          </p:cNvPr>
          <p:cNvSpPr/>
          <p:nvPr/>
        </p:nvSpPr>
        <p:spPr>
          <a:xfrm>
            <a:off x="12188825" y="0"/>
            <a:ext cx="12188825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E8F39F-60D4-6D4F-BFC6-A5BBD346EFCF}"/>
              </a:ext>
            </a:extLst>
          </p:cNvPr>
          <p:cNvGrpSpPr/>
          <p:nvPr/>
        </p:nvGrpSpPr>
        <p:grpSpPr>
          <a:xfrm>
            <a:off x="2476401" y="2737266"/>
            <a:ext cx="7236021" cy="2214464"/>
            <a:chOff x="4212267" y="1407238"/>
            <a:chExt cx="7236021" cy="22144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592D0E3-25ED-FF42-B273-D2E6217BA3B3}"/>
                </a:ext>
              </a:extLst>
            </p:cNvPr>
            <p:cNvSpPr txBox="1"/>
            <p:nvPr/>
          </p:nvSpPr>
          <p:spPr>
            <a:xfrm>
              <a:off x="4212267" y="1867376"/>
              <a:ext cx="72360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tx2"/>
                  </a:solidFill>
                  <a:latin typeface="Montserrat SemiBold" pitchFamily="2" charset="77"/>
                  <a:ea typeface="Roboto" panose="02000000000000000000" pitchFamily="2" charset="0"/>
                  <a:cs typeface="Poppins Medium" pitchFamily="2" charset="77"/>
                </a:rPr>
                <a:t>PRE TENDERING SERVICES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37E9CCF-3EBF-7347-9D39-116400F64252}"/>
                </a:ext>
              </a:extLst>
            </p:cNvPr>
            <p:cNvSpPr txBox="1"/>
            <p:nvPr/>
          </p:nvSpPr>
          <p:spPr>
            <a:xfrm>
              <a:off x="4270153" y="1407238"/>
              <a:ext cx="5578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600" dirty="0" smtClean="0">
                  <a:solidFill>
                    <a:schemeClr val="tx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Zoom Industrial Services Limited</a:t>
              </a:r>
              <a:endParaRPr lang="en-US" sz="1600" spc="600" dirty="0">
                <a:solidFill>
                  <a:schemeClr val="tx2"/>
                </a:solidFill>
                <a:latin typeface="Montserrat Light" pitchFamily="2" charset="77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A4CE8C-DB66-834D-A482-EA6CED76BE4D}"/>
              </a:ext>
            </a:extLst>
          </p:cNvPr>
          <p:cNvGrpSpPr/>
          <p:nvPr/>
        </p:nvGrpSpPr>
        <p:grpSpPr>
          <a:xfrm>
            <a:off x="11277600" y="6858001"/>
            <a:ext cx="13100050" cy="4841466"/>
            <a:chOff x="1013318" y="5654159"/>
            <a:chExt cx="9028245" cy="92640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456FA1E-198B-924F-BE41-AB43231023F2}"/>
                </a:ext>
              </a:extLst>
            </p:cNvPr>
            <p:cNvSpPr/>
            <p:nvPr/>
          </p:nvSpPr>
          <p:spPr>
            <a:xfrm>
              <a:off x="1013318" y="6123101"/>
              <a:ext cx="278296" cy="278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xmlns="" id="{D2271DD5-3071-9B45-B025-F75C1BA03E86}"/>
                </a:ext>
              </a:extLst>
            </p:cNvPr>
            <p:cNvSpPr txBox="1">
              <a:spLocks/>
            </p:cNvSpPr>
            <p:nvPr/>
          </p:nvSpPr>
          <p:spPr>
            <a:xfrm>
              <a:off x="1615699" y="5654159"/>
              <a:ext cx="8425864" cy="9264050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2720">
                <a:lnSpc>
                  <a:spcPts val="1440"/>
                </a:lnSpc>
                <a:spcBef>
                  <a:spcPts val="40"/>
                </a:spcBef>
              </a:pPr>
              <a:r>
                <a:rPr lang="en-US" sz="2800" dirty="0">
                  <a:latin typeface="Bookman Old Style" panose="02050604050505020204" pitchFamily="18" charset="0"/>
                </a:rPr>
                <a:t> 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457200" marR="89535" lvl="0" indent="-457200" algn="just">
                <a:lnSpc>
                  <a:spcPct val="97000"/>
                </a:lnSpc>
                <a:spcAft>
                  <a:spcPts val="0"/>
                </a:spcAft>
                <a:buSzPts val="1200"/>
                <a:buFont typeface="Arial" panose="020B0604020202020204" pitchFamily="34" charset="0"/>
                <a:buChar char="•"/>
                <a:tabLst>
                  <a:tab pos="264160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We provide Pre tendering services with value added service which is auditable, accountable and transparent.</a:t>
              </a:r>
            </a:p>
            <a:p>
              <a:pPr marR="89535" lvl="0" algn="just">
                <a:lnSpc>
                  <a:spcPct val="97000"/>
                </a:lnSpc>
                <a:spcAft>
                  <a:spcPts val="0"/>
                </a:spcAft>
                <a:buSzPts val="1200"/>
                <a:tabLst>
                  <a:tab pos="264160" algn="l"/>
                </a:tabLst>
              </a:pP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l">
                <a:lnSpc>
                  <a:spcPct val="100000"/>
                </a:lnSpc>
                <a:spcBef>
                  <a:spcPts val="5"/>
                </a:spcBef>
                <a:buSzPts val="1200"/>
                <a:buFont typeface="Arial" panose="020B0604020202020204" pitchFamily="34" charset="0"/>
                <a:buChar char="•"/>
                <a:tabLst>
                  <a:tab pos="381635" algn="l"/>
                  <a:tab pos="382270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Prepare and do the realistic Estimates based on: quality design and costing through detailed structure wise cost breakdown.</a:t>
              </a:r>
            </a:p>
            <a:p>
              <a:pPr marL="457200" indent="-457200" algn="l">
                <a:lnSpc>
                  <a:spcPct val="100000"/>
                </a:lnSpc>
                <a:spcBef>
                  <a:spcPts val="5"/>
                </a:spcBef>
                <a:buSzPts val="1200"/>
                <a:buFont typeface="Arial" panose="020B0604020202020204" pitchFamily="34" charset="0"/>
                <a:buChar char="•"/>
                <a:tabLst>
                  <a:tab pos="381635" algn="l"/>
                  <a:tab pos="382270" algn="l"/>
                </a:tabLst>
              </a:pPr>
              <a:endParaRPr lang="en-US" sz="2800" dirty="0">
                <a:latin typeface="Bookman Old Style" panose="02050604050505020204" pitchFamily="18" charset="0"/>
              </a:endParaRPr>
            </a:p>
            <a:p>
              <a:pPr marL="457200" indent="-457200" algn="l">
                <a:lnSpc>
                  <a:spcPct val="100000"/>
                </a:lnSpc>
                <a:spcBef>
                  <a:spcPts val="5"/>
                </a:spcBef>
                <a:buSzPts val="1200"/>
                <a:buFont typeface="Arial" panose="020B0604020202020204" pitchFamily="34" charset="0"/>
                <a:buChar char="•"/>
                <a:tabLst>
                  <a:tab pos="381635" algn="l"/>
                  <a:tab pos="382270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Utilize the cost plan to demonstrate the project budget.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l">
                <a:lnSpc>
                  <a:spcPct val="100000"/>
                </a:lnSpc>
                <a:spcBef>
                  <a:spcPts val="5"/>
                </a:spcBef>
                <a:buSzPts val="1200"/>
                <a:buFont typeface="Arial" panose="020B0604020202020204" pitchFamily="34" charset="0"/>
                <a:buChar char="•"/>
                <a:tabLst>
                  <a:tab pos="381635" algn="l"/>
                  <a:tab pos="382270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 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l">
                <a:lnSpc>
                  <a:spcPct val="100000"/>
                </a:lnSpc>
                <a:spcBef>
                  <a:spcPts val="5"/>
                </a:spcBef>
                <a:buSzPts val="1200"/>
                <a:buFont typeface="Arial" panose="020B0604020202020204" pitchFamily="34" charset="0"/>
                <a:buChar char="•"/>
                <a:tabLst>
                  <a:tab pos="381635" algn="l"/>
                  <a:tab pos="382270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Proper documentation and Proposal preparation as per the Government guidelines. </a:t>
              </a: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BA9B446F-827C-CF73-0B0B-BEC3C5F1CC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24" y="-1"/>
            <a:ext cx="12188825" cy="6858002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BA7747BB-6F89-28AA-DC7A-37D9853A975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7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40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E02E07F9-D72F-B2C2-2FFB-E0470210A7D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8" b="30708"/>
          <a:stretch>
            <a:fillRect/>
          </a:stretch>
        </p:blipFill>
        <p:spPr>
          <a:xfrm>
            <a:off x="2" y="3048717"/>
            <a:ext cx="24377648" cy="6583681"/>
          </a:xfr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4801471-201E-7240-86DC-07DE7811F5AE}"/>
              </a:ext>
            </a:extLst>
          </p:cNvPr>
          <p:cNvSpPr txBox="1"/>
          <p:nvPr/>
        </p:nvSpPr>
        <p:spPr>
          <a:xfrm>
            <a:off x="2377935" y="1469389"/>
            <a:ext cx="1109188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spc="300" dirty="0">
                <a:solidFill>
                  <a:schemeClr val="tx2"/>
                </a:solidFill>
                <a:latin typeface="Montserrat SemiBold" pitchFamily="2" charset="77"/>
                <a:ea typeface="Roboto" panose="02000000000000000000" pitchFamily="2" charset="0"/>
                <a:cs typeface="Poppins Medium" pitchFamily="2" charset="77"/>
              </a:rPr>
              <a:t>GET IN TOUCH WITH US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E2A9FAB-3714-DE41-9B81-34217F1B3307}"/>
              </a:ext>
            </a:extLst>
          </p:cNvPr>
          <p:cNvSpPr txBox="1"/>
          <p:nvPr/>
        </p:nvSpPr>
        <p:spPr>
          <a:xfrm>
            <a:off x="724294" y="10229261"/>
            <a:ext cx="9175754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4800" b="1" dirty="0" smtClean="0">
                <a:latin typeface="Montserrat Ligh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ZOOM INDUSTRIAL SERVICES </a:t>
            </a:r>
            <a:r>
              <a:rPr lang="en-US" sz="4800" b="1" dirty="0" smtClean="0">
                <a:latin typeface="Montserrat Ligh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LIMITED</a:t>
            </a:r>
            <a:endParaRPr lang="en-US" sz="4800" b="1" dirty="0">
              <a:latin typeface="Montserrat Light" pitchFamily="2" charset="77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0B4470-5634-D746-88D0-0095C5524F6D}"/>
              </a:ext>
            </a:extLst>
          </p:cNvPr>
          <p:cNvSpPr/>
          <p:nvPr/>
        </p:nvSpPr>
        <p:spPr>
          <a:xfrm>
            <a:off x="14364929" y="9202995"/>
            <a:ext cx="8264657" cy="3102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40ED50-9E77-3042-A296-B153A24668FF}"/>
              </a:ext>
            </a:extLst>
          </p:cNvPr>
          <p:cNvSpPr txBox="1"/>
          <p:nvPr/>
        </p:nvSpPr>
        <p:spPr>
          <a:xfrm>
            <a:off x="14610920" y="9507398"/>
            <a:ext cx="7639480" cy="1815882"/>
          </a:xfrm>
          <a:prstGeom prst="rect">
            <a:avLst/>
          </a:prstGeom>
          <a:solidFill>
            <a:srgbClr val="44546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Montserrat Light" pitchFamily="2" charset="77"/>
                <a:ea typeface="Lato Light" charset="0"/>
                <a:cs typeface="Lato Light" charset="0"/>
              </a:rPr>
              <a:t>113 Park Street, </a:t>
            </a:r>
            <a:r>
              <a:rPr lang="en-US" sz="2800" dirty="0" err="1" smtClean="0">
                <a:solidFill>
                  <a:schemeClr val="bg2"/>
                </a:solidFill>
                <a:latin typeface="Montserrat Light" pitchFamily="2" charset="77"/>
                <a:ea typeface="Lato Light" charset="0"/>
                <a:cs typeface="Lato Light" charset="0"/>
              </a:rPr>
              <a:t>Poddar</a:t>
            </a:r>
            <a:r>
              <a:rPr lang="en-US" sz="2800" dirty="0" smtClean="0">
                <a:solidFill>
                  <a:schemeClr val="bg2"/>
                </a:solidFill>
                <a:latin typeface="Montserrat Light" pitchFamily="2" charset="77"/>
                <a:ea typeface="Lato Light" charset="0"/>
                <a:cs typeface="Lato Light" charset="0"/>
              </a:rPr>
              <a:t> Point, 7th </a:t>
            </a:r>
            <a:r>
              <a:rPr lang="en-US" sz="2800" dirty="0">
                <a:solidFill>
                  <a:schemeClr val="bg2"/>
                </a:solidFill>
                <a:latin typeface="Montserrat Light" pitchFamily="2" charset="77"/>
                <a:ea typeface="Lato Light" charset="0"/>
                <a:cs typeface="Lato Light" charset="0"/>
              </a:rPr>
              <a:t>Floor</a:t>
            </a:r>
            <a:r>
              <a:rPr lang="en-US" sz="2800" dirty="0" smtClean="0">
                <a:solidFill>
                  <a:schemeClr val="bg2"/>
                </a:solidFill>
                <a:latin typeface="Montserrat Light" pitchFamily="2" charset="77"/>
                <a:ea typeface="Lato Light" charset="0"/>
                <a:cs typeface="Lato Light" charset="0"/>
              </a:rPr>
              <a:t>,   </a:t>
            </a:r>
            <a:r>
              <a:rPr lang="en-US" sz="2800" dirty="0">
                <a:solidFill>
                  <a:schemeClr val="bg2"/>
                </a:solidFill>
                <a:latin typeface="Montserrat Light" pitchFamily="2" charset="77"/>
                <a:ea typeface="Lato Light" charset="0"/>
                <a:cs typeface="Lato Light" charset="0"/>
              </a:rPr>
              <a:t>Kolkata</a:t>
            </a:r>
            <a:r>
              <a:rPr lang="en-US" sz="2800" dirty="0" smtClean="0">
                <a:solidFill>
                  <a:schemeClr val="bg2"/>
                </a:solidFill>
                <a:latin typeface="Montserrat Light" pitchFamily="2" charset="77"/>
                <a:ea typeface="Lato Light" charset="0"/>
                <a:cs typeface="Lato Light" charset="0"/>
              </a:rPr>
              <a:t>, West </a:t>
            </a:r>
            <a:r>
              <a:rPr lang="en-US" sz="2800" dirty="0">
                <a:solidFill>
                  <a:schemeClr val="bg2"/>
                </a:solidFill>
                <a:latin typeface="Montserrat Light" pitchFamily="2" charset="77"/>
                <a:ea typeface="Lato Light" charset="0"/>
                <a:cs typeface="Lato Light" charset="0"/>
              </a:rPr>
              <a:t>Bengal- </a:t>
            </a:r>
            <a:r>
              <a:rPr lang="en-US" sz="2800" dirty="0" smtClean="0">
                <a:solidFill>
                  <a:schemeClr val="bg2"/>
                </a:solidFill>
                <a:latin typeface="Montserrat Light" pitchFamily="2" charset="77"/>
                <a:ea typeface="Lato Light" charset="0"/>
                <a:cs typeface="Lato Light" charset="0"/>
              </a:rPr>
              <a:t>700016.</a:t>
            </a:r>
            <a:endParaRPr lang="en-US" sz="2800" dirty="0">
              <a:solidFill>
                <a:schemeClr val="bg2"/>
              </a:solidFill>
              <a:latin typeface="Montserrat Light" pitchFamily="2" charset="77"/>
              <a:ea typeface="Lato Light" charset="0"/>
              <a:cs typeface="Lato Light" charset="0"/>
            </a:endParaRPr>
          </a:p>
          <a:p>
            <a:endParaRPr lang="en-US" sz="2800" dirty="0">
              <a:solidFill>
                <a:schemeClr val="bg2"/>
              </a:solidFill>
              <a:latin typeface="Montserrat Light" pitchFamily="2" charset="77"/>
              <a:ea typeface="Lato Light" charset="0"/>
              <a:cs typeface="Lato Light" charset="0"/>
            </a:endParaRPr>
          </a:p>
          <a:p>
            <a:endParaRPr lang="en-US" sz="2800" dirty="0">
              <a:solidFill>
                <a:schemeClr val="bg2"/>
              </a:solidFill>
              <a:latin typeface="Montserrat Light" pitchFamily="2" charset="77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9BB8CCD-D5DE-2A40-836D-EEDCFFCA3972}"/>
              </a:ext>
            </a:extLst>
          </p:cNvPr>
          <p:cNvGrpSpPr/>
          <p:nvPr/>
        </p:nvGrpSpPr>
        <p:grpSpPr>
          <a:xfrm>
            <a:off x="4443720" y="4469472"/>
            <a:ext cx="15490200" cy="4777055"/>
            <a:chOff x="4443720" y="4730203"/>
            <a:chExt cx="15490200" cy="477705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49476B1-85BA-104A-A7E4-E5847A864E24}"/>
                </a:ext>
              </a:extLst>
            </p:cNvPr>
            <p:cNvSpPr txBox="1"/>
            <p:nvPr/>
          </p:nvSpPr>
          <p:spPr>
            <a:xfrm>
              <a:off x="10227384" y="4730203"/>
              <a:ext cx="3922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spc="600" dirty="0">
                  <a:solidFill>
                    <a:srgbClr val="00B0F0"/>
                  </a:solidFill>
                  <a:latin typeface="Montserrat Medium" pitchFamily="2" charset="77"/>
                  <a:ea typeface="Roboto Medium" panose="02000000000000000000" pitchFamily="2" charset="0"/>
                  <a:cs typeface="Poppins" pitchFamily="2" charset="77"/>
                </a:rPr>
                <a:t>CONRAD HILTON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62861E8-E0F9-3742-9314-4A109502B02A}"/>
                </a:ext>
              </a:extLst>
            </p:cNvPr>
            <p:cNvSpPr txBox="1"/>
            <p:nvPr/>
          </p:nvSpPr>
          <p:spPr>
            <a:xfrm>
              <a:off x="4443720" y="5721606"/>
              <a:ext cx="154902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00B0F0"/>
                  </a:solidFill>
                  <a:latin typeface="Montserrat Medium" pitchFamily="2" charset="77"/>
                  <a:ea typeface="Lato" panose="020F0502020204030203" pitchFamily="34" charset="0"/>
                  <a:cs typeface="Lato" panose="020F0502020204030203" pitchFamily="34" charset="0"/>
                </a:rPr>
                <a:t>“The future belongs to those who believe in the beauty of their dreams”</a:t>
              </a:r>
            </a:p>
          </p:txBody>
        </p:sp>
      </p:grpSp>
      <p:pic>
        <p:nvPicPr>
          <p:cNvPr id="3" name="docshape5">
            <a:extLst>
              <a:ext uri="{FF2B5EF4-FFF2-40B4-BE49-F238E27FC236}">
                <a16:creationId xmlns:a16="http://schemas.microsoft.com/office/drawing/2014/main" xmlns="" id="{FFA5E6BB-F6FA-C888-0128-0AFA4558C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44" y="-261256"/>
            <a:ext cx="24930938" cy="1423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7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12FBEC40-57DA-C084-1019-876F727581D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4" b="16834"/>
          <a:stretch>
            <a:fillRect/>
          </a:stretch>
        </p:blipFill>
        <p:spPr>
          <a:xfrm>
            <a:off x="603246" y="3967363"/>
            <a:ext cx="12160254" cy="5372100"/>
          </a:xfr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E133785E-0B00-E64A-9AC0-44059588742B}"/>
              </a:ext>
            </a:extLst>
          </p:cNvPr>
          <p:cNvSpPr txBox="1"/>
          <p:nvPr/>
        </p:nvSpPr>
        <p:spPr>
          <a:xfrm>
            <a:off x="1085846" y="1501187"/>
            <a:ext cx="2012315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spc="300" dirty="0" smtClean="0">
                <a:solidFill>
                  <a:schemeClr val="tx2"/>
                </a:solidFill>
                <a:latin typeface="Montserrat SemiBold" pitchFamily="2" charset="77"/>
                <a:ea typeface="Roboto" panose="02000000000000000000" pitchFamily="2" charset="0"/>
                <a:cs typeface="Poppins Medium" pitchFamily="2" charset="77"/>
              </a:rPr>
              <a:t>Zoom Industrial Services Limited </a:t>
            </a:r>
            <a:endParaRPr lang="en-US" sz="5400" b="1" spc="300" dirty="0">
              <a:solidFill>
                <a:schemeClr val="tx2"/>
              </a:solidFill>
              <a:latin typeface="Montserrat SemiBold" pitchFamily="2" charset="77"/>
              <a:ea typeface="Roboto" panose="02000000000000000000" pitchFamily="2" charset="0"/>
              <a:cs typeface="Poppins Medium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D389B6F-2C4A-A644-A20F-1B7B2D89392C}"/>
              </a:ext>
            </a:extLst>
          </p:cNvPr>
          <p:cNvSpPr/>
          <p:nvPr/>
        </p:nvSpPr>
        <p:spPr>
          <a:xfrm>
            <a:off x="10795000" y="3967363"/>
            <a:ext cx="11455404" cy="5372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E6E3E02-8E79-D44C-94D9-96957C09C092}"/>
              </a:ext>
            </a:extLst>
          </p:cNvPr>
          <p:cNvGrpSpPr/>
          <p:nvPr/>
        </p:nvGrpSpPr>
        <p:grpSpPr>
          <a:xfrm>
            <a:off x="2127246" y="10320923"/>
            <a:ext cx="20123158" cy="1909854"/>
            <a:chOff x="8983591" y="2782668"/>
            <a:chExt cx="20123158" cy="19098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8C96157-A65D-DA4A-BFD5-11072B9BC6D3}"/>
                </a:ext>
              </a:extLst>
            </p:cNvPr>
            <p:cNvSpPr txBox="1"/>
            <p:nvPr/>
          </p:nvSpPr>
          <p:spPr>
            <a:xfrm>
              <a:off x="8983591" y="3591323"/>
              <a:ext cx="20123158" cy="1101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latin typeface="Montserrat Ligh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To be a prime project management consultancy company in the field of water infrastructures &amp; management projects at pan-India level!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4B68FBF1-22E5-6B4A-9827-1604BB04D0D2}"/>
                </a:ext>
              </a:extLst>
            </p:cNvPr>
            <p:cNvSpPr/>
            <p:nvPr/>
          </p:nvSpPr>
          <p:spPr>
            <a:xfrm>
              <a:off x="8983591" y="2782668"/>
              <a:ext cx="55689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MISSION</a:t>
              </a:r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17CD3708-64D0-B140-BF3E-617C4902D26B}"/>
              </a:ext>
            </a:extLst>
          </p:cNvPr>
          <p:cNvSpPr txBox="1">
            <a:spLocks/>
          </p:cNvSpPr>
          <p:nvPr/>
        </p:nvSpPr>
        <p:spPr>
          <a:xfrm>
            <a:off x="10795000" y="5025448"/>
            <a:ext cx="11455404" cy="1824742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bg2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To contribute growth &amp; progress in the field of Water Infrastructures projects, to create a newer, better &amp; meaningful world by becoming preferred choice of customers</a:t>
            </a:r>
          </a:p>
        </p:txBody>
      </p:sp>
    </p:spTree>
    <p:extLst>
      <p:ext uri="{BB962C8B-B14F-4D97-AF65-F5344CB8AC3E}">
        <p14:creationId xmlns:p14="http://schemas.microsoft.com/office/powerpoint/2010/main" val="12739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24377650" cy="8587408"/>
          </a:xfrm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8D174FA-FF2B-5D49-8BAF-97A682654673}"/>
              </a:ext>
            </a:extLst>
          </p:cNvPr>
          <p:cNvSpPr/>
          <p:nvPr/>
        </p:nvSpPr>
        <p:spPr>
          <a:xfrm rot="10800000" flipV="1">
            <a:off x="-10" y="-1"/>
            <a:ext cx="24377653" cy="858740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8E6A71B-B4FF-B545-80B4-FA175C70E63F}"/>
              </a:ext>
            </a:extLst>
          </p:cNvPr>
          <p:cNvGrpSpPr/>
          <p:nvPr/>
        </p:nvGrpSpPr>
        <p:grpSpPr>
          <a:xfrm>
            <a:off x="6737347" y="3229527"/>
            <a:ext cx="10902954" cy="1292662"/>
            <a:chOff x="11558084" y="1249596"/>
            <a:chExt cx="10902954" cy="129266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800C6743-8D18-AE47-B67C-B1742527DB4C}"/>
                </a:ext>
              </a:extLst>
            </p:cNvPr>
            <p:cNvSpPr txBox="1"/>
            <p:nvPr/>
          </p:nvSpPr>
          <p:spPr>
            <a:xfrm>
              <a:off x="11558084" y="1618928"/>
              <a:ext cx="1090295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bg2"/>
                  </a:solidFill>
                  <a:latin typeface="Montserrat SemiBold" pitchFamily="2" charset="77"/>
                  <a:ea typeface="Roboto" panose="02000000000000000000" pitchFamily="2" charset="0"/>
                  <a:cs typeface="Poppins Medium" pitchFamily="2" charset="77"/>
                </a:rPr>
                <a:t>CORE VALUES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AB5B5D4-9DC6-2044-8A59-5161BE2B1D15}"/>
                </a:ext>
              </a:extLst>
            </p:cNvPr>
            <p:cNvSpPr txBox="1"/>
            <p:nvPr/>
          </p:nvSpPr>
          <p:spPr>
            <a:xfrm>
              <a:off x="13720047" y="1249596"/>
              <a:ext cx="6579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 smtClean="0">
                  <a:solidFill>
                    <a:schemeClr val="bg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ZOOM INDUSTRIAL SERVICES LIMITED</a:t>
              </a:r>
              <a:endParaRPr lang="en-US" sz="1800" spc="600" dirty="0">
                <a:solidFill>
                  <a:schemeClr val="bg2"/>
                </a:solidFill>
                <a:latin typeface="Montserrat Light" pitchFamily="2" charset="77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330FF4-CE69-FD4A-BD4A-60D5D5FA0524}"/>
              </a:ext>
            </a:extLst>
          </p:cNvPr>
          <p:cNvSpPr/>
          <p:nvPr/>
        </p:nvSpPr>
        <p:spPr>
          <a:xfrm>
            <a:off x="3452035" y="7197719"/>
            <a:ext cx="2641600" cy="264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xmlns="" id="{FC6F5A38-234B-AF45-90F3-798D1D88DDBF}"/>
              </a:ext>
            </a:extLst>
          </p:cNvPr>
          <p:cNvSpPr/>
          <p:nvPr/>
        </p:nvSpPr>
        <p:spPr>
          <a:xfrm>
            <a:off x="3951421" y="7947384"/>
            <a:ext cx="1642828" cy="11422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6" h="964">
                <a:moveTo>
                  <a:pt x="1051" y="523"/>
                </a:moveTo>
                <a:cubicBezTo>
                  <a:pt x="1046" y="533"/>
                  <a:pt x="1040" y="542"/>
                  <a:pt x="1034" y="551"/>
                </a:cubicBezTo>
                <a:cubicBezTo>
                  <a:pt x="1032" y="553"/>
                  <a:pt x="1026" y="558"/>
                  <a:pt x="1020" y="563"/>
                </a:cubicBezTo>
                <a:lnTo>
                  <a:pt x="917" y="480"/>
                </a:lnTo>
                <a:lnTo>
                  <a:pt x="917" y="479"/>
                </a:lnTo>
                <a:cubicBezTo>
                  <a:pt x="916" y="479"/>
                  <a:pt x="896" y="460"/>
                  <a:pt x="865" y="433"/>
                </a:cubicBezTo>
                <a:cubicBezTo>
                  <a:pt x="863" y="431"/>
                  <a:pt x="860" y="429"/>
                  <a:pt x="858" y="428"/>
                </a:cubicBezTo>
                <a:cubicBezTo>
                  <a:pt x="852" y="419"/>
                  <a:pt x="842" y="413"/>
                  <a:pt x="831" y="415"/>
                </a:cubicBezTo>
                <a:cubicBezTo>
                  <a:pt x="813" y="416"/>
                  <a:pt x="796" y="411"/>
                  <a:pt x="783" y="401"/>
                </a:cubicBezTo>
                <a:cubicBezTo>
                  <a:pt x="769" y="390"/>
                  <a:pt x="760" y="374"/>
                  <a:pt x="758" y="357"/>
                </a:cubicBezTo>
                <a:cubicBezTo>
                  <a:pt x="757" y="342"/>
                  <a:pt x="743" y="331"/>
                  <a:pt x="728" y="332"/>
                </a:cubicBezTo>
                <a:lnTo>
                  <a:pt x="608" y="345"/>
                </a:lnTo>
                <a:cubicBezTo>
                  <a:pt x="602" y="346"/>
                  <a:pt x="597" y="348"/>
                  <a:pt x="593" y="352"/>
                </a:cubicBezTo>
                <a:cubicBezTo>
                  <a:pt x="587" y="357"/>
                  <a:pt x="583" y="365"/>
                  <a:pt x="583" y="373"/>
                </a:cubicBezTo>
                <a:cubicBezTo>
                  <a:pt x="583" y="374"/>
                  <a:pt x="583" y="375"/>
                  <a:pt x="583" y="376"/>
                </a:cubicBezTo>
                <a:cubicBezTo>
                  <a:pt x="584" y="383"/>
                  <a:pt x="581" y="405"/>
                  <a:pt x="569" y="435"/>
                </a:cubicBezTo>
                <a:cubicBezTo>
                  <a:pt x="558" y="465"/>
                  <a:pt x="546" y="482"/>
                  <a:pt x="540" y="486"/>
                </a:cubicBezTo>
                <a:cubicBezTo>
                  <a:pt x="538" y="487"/>
                  <a:pt x="530" y="490"/>
                  <a:pt x="518" y="488"/>
                </a:cubicBezTo>
                <a:cubicBezTo>
                  <a:pt x="508" y="486"/>
                  <a:pt x="502" y="483"/>
                  <a:pt x="499" y="481"/>
                </a:cubicBezTo>
                <a:lnTo>
                  <a:pt x="533" y="311"/>
                </a:lnTo>
                <a:lnTo>
                  <a:pt x="651" y="274"/>
                </a:lnTo>
                <a:cubicBezTo>
                  <a:pt x="653" y="274"/>
                  <a:pt x="655" y="273"/>
                  <a:pt x="656" y="272"/>
                </a:cubicBezTo>
                <a:lnTo>
                  <a:pt x="943" y="229"/>
                </a:lnTo>
                <a:lnTo>
                  <a:pt x="1109" y="445"/>
                </a:lnTo>
                <a:cubicBezTo>
                  <a:pt x="1081" y="473"/>
                  <a:pt x="1065" y="499"/>
                  <a:pt x="1051" y="523"/>
                </a:cubicBezTo>
                <a:close/>
                <a:moveTo>
                  <a:pt x="1073" y="709"/>
                </a:moveTo>
                <a:lnTo>
                  <a:pt x="1072" y="710"/>
                </a:lnTo>
                <a:cubicBezTo>
                  <a:pt x="1072" y="710"/>
                  <a:pt x="1072" y="711"/>
                  <a:pt x="1071" y="711"/>
                </a:cubicBezTo>
                <a:cubicBezTo>
                  <a:pt x="1063" y="721"/>
                  <a:pt x="1049" y="722"/>
                  <a:pt x="1039" y="714"/>
                </a:cubicBezTo>
                <a:lnTo>
                  <a:pt x="1010" y="691"/>
                </a:lnTo>
                <a:cubicBezTo>
                  <a:pt x="1010" y="690"/>
                  <a:pt x="1009" y="690"/>
                  <a:pt x="1009" y="689"/>
                </a:cubicBezTo>
                <a:lnTo>
                  <a:pt x="849" y="560"/>
                </a:lnTo>
                <a:cubicBezTo>
                  <a:pt x="837" y="551"/>
                  <a:pt x="820" y="553"/>
                  <a:pt x="810" y="565"/>
                </a:cubicBezTo>
                <a:cubicBezTo>
                  <a:pt x="805" y="571"/>
                  <a:pt x="803" y="578"/>
                  <a:pt x="804" y="585"/>
                </a:cubicBezTo>
                <a:cubicBezTo>
                  <a:pt x="805" y="593"/>
                  <a:pt x="808" y="599"/>
                  <a:pt x="814" y="604"/>
                </a:cubicBezTo>
                <a:lnTo>
                  <a:pt x="975" y="733"/>
                </a:lnTo>
                <a:cubicBezTo>
                  <a:pt x="986" y="743"/>
                  <a:pt x="988" y="761"/>
                  <a:pt x="979" y="773"/>
                </a:cubicBezTo>
                <a:lnTo>
                  <a:pt x="978" y="774"/>
                </a:lnTo>
                <a:cubicBezTo>
                  <a:pt x="971" y="783"/>
                  <a:pt x="957" y="784"/>
                  <a:pt x="949" y="777"/>
                </a:cubicBezTo>
                <a:lnTo>
                  <a:pt x="783" y="643"/>
                </a:lnTo>
                <a:cubicBezTo>
                  <a:pt x="771" y="634"/>
                  <a:pt x="753" y="635"/>
                  <a:pt x="744" y="647"/>
                </a:cubicBezTo>
                <a:cubicBezTo>
                  <a:pt x="739" y="653"/>
                  <a:pt x="737" y="661"/>
                  <a:pt x="738" y="668"/>
                </a:cubicBezTo>
                <a:cubicBezTo>
                  <a:pt x="739" y="675"/>
                  <a:pt x="742" y="682"/>
                  <a:pt x="748" y="687"/>
                </a:cubicBezTo>
                <a:lnTo>
                  <a:pt x="877" y="790"/>
                </a:lnTo>
                <a:cubicBezTo>
                  <a:pt x="889" y="800"/>
                  <a:pt x="891" y="817"/>
                  <a:pt x="883" y="829"/>
                </a:cubicBezTo>
                <a:cubicBezTo>
                  <a:pt x="882" y="829"/>
                  <a:pt x="882" y="830"/>
                  <a:pt x="882" y="830"/>
                </a:cubicBezTo>
                <a:cubicBezTo>
                  <a:pt x="881" y="830"/>
                  <a:pt x="881" y="831"/>
                  <a:pt x="880" y="831"/>
                </a:cubicBezTo>
                <a:cubicBezTo>
                  <a:pt x="873" y="840"/>
                  <a:pt x="859" y="841"/>
                  <a:pt x="850" y="834"/>
                </a:cubicBezTo>
                <a:lnTo>
                  <a:pt x="716" y="726"/>
                </a:lnTo>
                <a:cubicBezTo>
                  <a:pt x="707" y="719"/>
                  <a:pt x="695" y="718"/>
                  <a:pt x="686" y="724"/>
                </a:cubicBezTo>
                <a:cubicBezTo>
                  <a:pt x="682" y="725"/>
                  <a:pt x="679" y="728"/>
                  <a:pt x="677" y="731"/>
                </a:cubicBezTo>
                <a:cubicBezTo>
                  <a:pt x="667" y="743"/>
                  <a:pt x="669" y="760"/>
                  <a:pt x="681" y="770"/>
                </a:cubicBezTo>
                <a:lnTo>
                  <a:pt x="774" y="843"/>
                </a:lnTo>
                <a:cubicBezTo>
                  <a:pt x="780" y="848"/>
                  <a:pt x="784" y="855"/>
                  <a:pt x="785" y="862"/>
                </a:cubicBezTo>
                <a:cubicBezTo>
                  <a:pt x="788" y="875"/>
                  <a:pt x="784" y="881"/>
                  <a:pt x="781" y="885"/>
                </a:cubicBezTo>
                <a:cubicBezTo>
                  <a:pt x="776" y="891"/>
                  <a:pt x="771" y="893"/>
                  <a:pt x="764" y="893"/>
                </a:cubicBezTo>
                <a:cubicBezTo>
                  <a:pt x="758" y="893"/>
                  <a:pt x="751" y="890"/>
                  <a:pt x="745" y="886"/>
                </a:cubicBezTo>
                <a:lnTo>
                  <a:pt x="684" y="837"/>
                </a:lnTo>
                <a:cubicBezTo>
                  <a:pt x="681" y="818"/>
                  <a:pt x="671" y="800"/>
                  <a:pt x="655" y="786"/>
                </a:cubicBezTo>
                <a:cubicBezTo>
                  <a:pt x="648" y="781"/>
                  <a:pt x="640" y="777"/>
                  <a:pt x="632" y="774"/>
                </a:cubicBezTo>
                <a:lnTo>
                  <a:pt x="643" y="760"/>
                </a:lnTo>
                <a:cubicBezTo>
                  <a:pt x="671" y="726"/>
                  <a:pt x="665" y="675"/>
                  <a:pt x="630" y="647"/>
                </a:cubicBezTo>
                <a:cubicBezTo>
                  <a:pt x="597" y="620"/>
                  <a:pt x="548" y="624"/>
                  <a:pt x="520" y="656"/>
                </a:cubicBezTo>
                <a:cubicBezTo>
                  <a:pt x="515" y="649"/>
                  <a:pt x="509" y="642"/>
                  <a:pt x="502" y="636"/>
                </a:cubicBezTo>
                <a:cubicBezTo>
                  <a:pt x="476" y="615"/>
                  <a:pt x="441" y="613"/>
                  <a:pt x="413" y="629"/>
                </a:cubicBezTo>
                <a:cubicBezTo>
                  <a:pt x="408" y="619"/>
                  <a:pt x="401" y="610"/>
                  <a:pt x="392" y="603"/>
                </a:cubicBezTo>
                <a:cubicBezTo>
                  <a:pt x="385" y="597"/>
                  <a:pt x="377" y="593"/>
                  <a:pt x="369" y="590"/>
                </a:cubicBezTo>
                <a:cubicBezTo>
                  <a:pt x="367" y="586"/>
                  <a:pt x="363" y="582"/>
                  <a:pt x="359" y="579"/>
                </a:cubicBezTo>
                <a:cubicBezTo>
                  <a:pt x="349" y="572"/>
                  <a:pt x="337" y="563"/>
                  <a:pt x="334" y="560"/>
                </a:cubicBezTo>
                <a:cubicBezTo>
                  <a:pt x="327" y="550"/>
                  <a:pt x="322" y="541"/>
                  <a:pt x="316" y="531"/>
                </a:cubicBezTo>
                <a:cubicBezTo>
                  <a:pt x="302" y="507"/>
                  <a:pt x="286" y="481"/>
                  <a:pt x="258" y="453"/>
                </a:cubicBezTo>
                <a:lnTo>
                  <a:pt x="426" y="243"/>
                </a:lnTo>
                <a:cubicBezTo>
                  <a:pt x="430" y="243"/>
                  <a:pt x="434" y="243"/>
                  <a:pt x="437" y="244"/>
                </a:cubicBezTo>
                <a:cubicBezTo>
                  <a:pt x="463" y="246"/>
                  <a:pt x="498" y="250"/>
                  <a:pt x="531" y="254"/>
                </a:cubicBezTo>
                <a:lnTo>
                  <a:pt x="501" y="264"/>
                </a:lnTo>
                <a:cubicBezTo>
                  <a:pt x="492" y="267"/>
                  <a:pt x="485" y="275"/>
                  <a:pt x="483" y="284"/>
                </a:cubicBezTo>
                <a:lnTo>
                  <a:pt x="443" y="476"/>
                </a:lnTo>
                <a:cubicBezTo>
                  <a:pt x="443" y="478"/>
                  <a:pt x="443" y="480"/>
                  <a:pt x="443" y="482"/>
                </a:cubicBezTo>
                <a:cubicBezTo>
                  <a:pt x="443" y="503"/>
                  <a:pt x="456" y="521"/>
                  <a:pt x="478" y="532"/>
                </a:cubicBezTo>
                <a:cubicBezTo>
                  <a:pt x="492" y="539"/>
                  <a:pt x="510" y="544"/>
                  <a:pt x="527" y="544"/>
                </a:cubicBezTo>
                <a:cubicBezTo>
                  <a:pt x="544" y="544"/>
                  <a:pt x="561" y="540"/>
                  <a:pt x="573" y="530"/>
                </a:cubicBezTo>
                <a:cubicBezTo>
                  <a:pt x="596" y="514"/>
                  <a:pt x="613" y="476"/>
                  <a:pt x="621" y="455"/>
                </a:cubicBezTo>
                <a:cubicBezTo>
                  <a:pt x="624" y="446"/>
                  <a:pt x="633" y="421"/>
                  <a:pt x="637" y="398"/>
                </a:cubicBezTo>
                <a:lnTo>
                  <a:pt x="710" y="390"/>
                </a:lnTo>
                <a:cubicBezTo>
                  <a:pt x="717" y="411"/>
                  <a:pt x="730" y="429"/>
                  <a:pt x="748" y="444"/>
                </a:cubicBezTo>
                <a:cubicBezTo>
                  <a:pt x="770" y="461"/>
                  <a:pt x="796" y="470"/>
                  <a:pt x="823" y="470"/>
                </a:cubicBezTo>
                <a:cubicBezTo>
                  <a:pt x="824" y="470"/>
                  <a:pt x="824" y="470"/>
                  <a:pt x="825" y="470"/>
                </a:cubicBezTo>
                <a:cubicBezTo>
                  <a:pt x="826" y="472"/>
                  <a:pt x="827" y="473"/>
                  <a:pt x="829" y="474"/>
                </a:cubicBezTo>
                <a:cubicBezTo>
                  <a:pt x="853" y="496"/>
                  <a:pt x="871" y="512"/>
                  <a:pt x="877" y="518"/>
                </a:cubicBezTo>
                <a:cubicBezTo>
                  <a:pt x="878" y="519"/>
                  <a:pt x="879" y="520"/>
                  <a:pt x="881" y="521"/>
                </a:cubicBezTo>
                <a:lnTo>
                  <a:pt x="1069" y="672"/>
                </a:lnTo>
                <a:cubicBezTo>
                  <a:pt x="1080" y="681"/>
                  <a:pt x="1082" y="698"/>
                  <a:pt x="1073" y="709"/>
                </a:cubicBezTo>
                <a:close/>
                <a:moveTo>
                  <a:pt x="598" y="899"/>
                </a:moveTo>
                <a:cubicBezTo>
                  <a:pt x="589" y="910"/>
                  <a:pt x="573" y="912"/>
                  <a:pt x="562" y="903"/>
                </a:cubicBezTo>
                <a:cubicBezTo>
                  <a:pt x="551" y="894"/>
                  <a:pt x="549" y="878"/>
                  <a:pt x="558" y="867"/>
                </a:cubicBezTo>
                <a:lnTo>
                  <a:pt x="585" y="834"/>
                </a:lnTo>
                <a:cubicBezTo>
                  <a:pt x="590" y="827"/>
                  <a:pt x="597" y="824"/>
                  <a:pt x="605" y="824"/>
                </a:cubicBezTo>
                <a:cubicBezTo>
                  <a:pt x="610" y="824"/>
                  <a:pt x="616" y="826"/>
                  <a:pt x="621" y="830"/>
                </a:cubicBezTo>
                <a:cubicBezTo>
                  <a:pt x="632" y="838"/>
                  <a:pt x="633" y="854"/>
                  <a:pt x="625" y="865"/>
                </a:cubicBezTo>
                <a:close/>
                <a:moveTo>
                  <a:pt x="484" y="858"/>
                </a:moveTo>
                <a:cubicBezTo>
                  <a:pt x="477" y="859"/>
                  <a:pt x="471" y="857"/>
                  <a:pt x="465" y="853"/>
                </a:cubicBezTo>
                <a:cubicBezTo>
                  <a:pt x="460" y="849"/>
                  <a:pt x="457" y="843"/>
                  <a:pt x="456" y="836"/>
                </a:cubicBezTo>
                <a:cubicBezTo>
                  <a:pt x="455" y="829"/>
                  <a:pt x="457" y="822"/>
                  <a:pt x="461" y="817"/>
                </a:cubicBezTo>
                <a:lnTo>
                  <a:pt x="560" y="694"/>
                </a:lnTo>
                <a:cubicBezTo>
                  <a:pt x="569" y="683"/>
                  <a:pt x="585" y="681"/>
                  <a:pt x="596" y="690"/>
                </a:cubicBezTo>
                <a:cubicBezTo>
                  <a:pt x="607" y="699"/>
                  <a:pt x="609" y="715"/>
                  <a:pt x="600" y="726"/>
                </a:cubicBezTo>
                <a:lnTo>
                  <a:pt x="501" y="849"/>
                </a:lnTo>
                <a:cubicBezTo>
                  <a:pt x="497" y="854"/>
                  <a:pt x="491" y="857"/>
                  <a:pt x="484" y="858"/>
                </a:cubicBezTo>
                <a:close/>
                <a:moveTo>
                  <a:pt x="382" y="786"/>
                </a:moveTo>
                <a:cubicBezTo>
                  <a:pt x="377" y="782"/>
                  <a:pt x="374" y="776"/>
                  <a:pt x="373" y="769"/>
                </a:cubicBezTo>
                <a:cubicBezTo>
                  <a:pt x="372" y="762"/>
                  <a:pt x="374" y="756"/>
                  <a:pt x="378" y="750"/>
                </a:cubicBezTo>
                <a:lnTo>
                  <a:pt x="432" y="684"/>
                </a:lnTo>
                <a:cubicBezTo>
                  <a:pt x="440" y="672"/>
                  <a:pt x="457" y="671"/>
                  <a:pt x="468" y="680"/>
                </a:cubicBezTo>
                <a:cubicBezTo>
                  <a:pt x="473" y="684"/>
                  <a:pt x="476" y="690"/>
                  <a:pt x="477" y="697"/>
                </a:cubicBezTo>
                <a:cubicBezTo>
                  <a:pt x="478" y="703"/>
                  <a:pt x="476" y="710"/>
                  <a:pt x="472" y="715"/>
                </a:cubicBezTo>
                <a:lnTo>
                  <a:pt x="418" y="782"/>
                </a:lnTo>
                <a:cubicBezTo>
                  <a:pt x="409" y="793"/>
                  <a:pt x="393" y="795"/>
                  <a:pt x="382" y="786"/>
                </a:cubicBezTo>
                <a:close/>
                <a:moveTo>
                  <a:pt x="299" y="719"/>
                </a:moveTo>
                <a:cubicBezTo>
                  <a:pt x="288" y="710"/>
                  <a:pt x="286" y="694"/>
                  <a:pt x="295" y="683"/>
                </a:cubicBezTo>
                <a:lnTo>
                  <a:pt x="322" y="650"/>
                </a:lnTo>
                <a:cubicBezTo>
                  <a:pt x="326" y="645"/>
                  <a:pt x="332" y="641"/>
                  <a:pt x="339" y="641"/>
                </a:cubicBezTo>
                <a:cubicBezTo>
                  <a:pt x="340" y="640"/>
                  <a:pt x="341" y="640"/>
                  <a:pt x="341" y="640"/>
                </a:cubicBezTo>
                <a:cubicBezTo>
                  <a:pt x="347" y="640"/>
                  <a:pt x="353" y="642"/>
                  <a:pt x="357" y="646"/>
                </a:cubicBezTo>
                <a:cubicBezTo>
                  <a:pt x="368" y="655"/>
                  <a:pt x="370" y="671"/>
                  <a:pt x="361" y="682"/>
                </a:cubicBezTo>
                <a:lnTo>
                  <a:pt x="335" y="715"/>
                </a:lnTo>
                <a:cubicBezTo>
                  <a:pt x="326" y="726"/>
                  <a:pt x="310" y="728"/>
                  <a:pt x="299" y="719"/>
                </a:cubicBezTo>
                <a:close/>
                <a:moveTo>
                  <a:pt x="1381" y="389"/>
                </a:moveTo>
                <a:cubicBezTo>
                  <a:pt x="1372" y="377"/>
                  <a:pt x="1354" y="375"/>
                  <a:pt x="1342" y="384"/>
                </a:cubicBezTo>
                <a:lnTo>
                  <a:pt x="1235" y="466"/>
                </a:lnTo>
                <a:cubicBezTo>
                  <a:pt x="1221" y="477"/>
                  <a:pt x="1200" y="474"/>
                  <a:pt x="1189" y="460"/>
                </a:cubicBezTo>
                <a:lnTo>
                  <a:pt x="1172" y="438"/>
                </a:lnTo>
                <a:cubicBezTo>
                  <a:pt x="1171" y="435"/>
                  <a:pt x="1170" y="432"/>
                  <a:pt x="1168" y="430"/>
                </a:cubicBezTo>
                <a:cubicBezTo>
                  <a:pt x="1167" y="428"/>
                  <a:pt x="1165" y="427"/>
                  <a:pt x="1163" y="426"/>
                </a:cubicBezTo>
                <a:lnTo>
                  <a:pt x="986" y="194"/>
                </a:lnTo>
                <a:cubicBezTo>
                  <a:pt x="980" y="187"/>
                  <a:pt x="978" y="178"/>
                  <a:pt x="979" y="169"/>
                </a:cubicBezTo>
                <a:cubicBezTo>
                  <a:pt x="980" y="161"/>
                  <a:pt x="985" y="153"/>
                  <a:pt x="992" y="148"/>
                </a:cubicBezTo>
                <a:lnTo>
                  <a:pt x="1099" y="66"/>
                </a:lnTo>
                <a:cubicBezTo>
                  <a:pt x="1111" y="57"/>
                  <a:pt x="1113" y="39"/>
                  <a:pt x="1104" y="27"/>
                </a:cubicBezTo>
                <a:cubicBezTo>
                  <a:pt x="1095" y="15"/>
                  <a:pt x="1077" y="13"/>
                  <a:pt x="1065" y="22"/>
                </a:cubicBezTo>
                <a:lnTo>
                  <a:pt x="958" y="104"/>
                </a:lnTo>
                <a:cubicBezTo>
                  <a:pt x="940" y="118"/>
                  <a:pt x="928" y="139"/>
                  <a:pt x="925" y="162"/>
                </a:cubicBezTo>
                <a:cubicBezTo>
                  <a:pt x="924" y="167"/>
                  <a:pt x="924" y="171"/>
                  <a:pt x="924" y="175"/>
                </a:cubicBezTo>
                <a:lnTo>
                  <a:pt x="639" y="219"/>
                </a:lnTo>
                <a:cubicBezTo>
                  <a:pt x="638" y="219"/>
                  <a:pt x="636" y="220"/>
                  <a:pt x="635" y="220"/>
                </a:cubicBezTo>
                <a:cubicBezTo>
                  <a:pt x="602" y="207"/>
                  <a:pt x="537" y="199"/>
                  <a:pt x="461" y="191"/>
                </a:cubicBezTo>
                <a:cubicBezTo>
                  <a:pt x="475" y="156"/>
                  <a:pt x="465" y="115"/>
                  <a:pt x="434" y="90"/>
                </a:cubicBezTo>
                <a:lnTo>
                  <a:pt x="329" y="6"/>
                </a:lnTo>
                <a:cubicBezTo>
                  <a:pt x="317" y="-3"/>
                  <a:pt x="299" y="-1"/>
                  <a:pt x="290" y="11"/>
                </a:cubicBezTo>
                <a:cubicBezTo>
                  <a:pt x="280" y="23"/>
                  <a:pt x="282" y="40"/>
                  <a:pt x="294" y="50"/>
                </a:cubicBezTo>
                <a:lnTo>
                  <a:pt x="400" y="133"/>
                </a:lnTo>
                <a:cubicBezTo>
                  <a:pt x="414" y="145"/>
                  <a:pt x="416" y="165"/>
                  <a:pt x="405" y="180"/>
                </a:cubicBezTo>
                <a:lnTo>
                  <a:pt x="196" y="442"/>
                </a:lnTo>
                <a:cubicBezTo>
                  <a:pt x="185" y="456"/>
                  <a:pt x="164" y="458"/>
                  <a:pt x="150" y="447"/>
                </a:cubicBezTo>
                <a:lnTo>
                  <a:pt x="45" y="363"/>
                </a:lnTo>
                <a:cubicBezTo>
                  <a:pt x="33" y="354"/>
                  <a:pt x="16" y="356"/>
                  <a:pt x="6" y="367"/>
                </a:cubicBezTo>
                <a:cubicBezTo>
                  <a:pt x="-3" y="379"/>
                  <a:pt x="-1" y="397"/>
                  <a:pt x="10" y="406"/>
                </a:cubicBezTo>
                <a:lnTo>
                  <a:pt x="116" y="490"/>
                </a:lnTo>
                <a:cubicBezTo>
                  <a:pt x="132" y="503"/>
                  <a:pt x="151" y="509"/>
                  <a:pt x="171" y="509"/>
                </a:cubicBezTo>
                <a:cubicBezTo>
                  <a:pt x="188" y="509"/>
                  <a:pt x="206" y="504"/>
                  <a:pt x="220" y="494"/>
                </a:cubicBezTo>
                <a:cubicBezTo>
                  <a:pt x="243" y="516"/>
                  <a:pt x="255" y="537"/>
                  <a:pt x="268" y="559"/>
                </a:cubicBezTo>
                <a:cubicBezTo>
                  <a:pt x="274" y="569"/>
                  <a:pt x="281" y="580"/>
                  <a:pt x="288" y="591"/>
                </a:cubicBezTo>
                <a:cubicBezTo>
                  <a:pt x="290" y="594"/>
                  <a:pt x="293" y="597"/>
                  <a:pt x="295" y="599"/>
                </a:cubicBezTo>
                <a:cubicBezTo>
                  <a:pt x="289" y="604"/>
                  <a:pt x="283" y="609"/>
                  <a:pt x="278" y="615"/>
                </a:cubicBezTo>
                <a:lnTo>
                  <a:pt x="252" y="649"/>
                </a:lnTo>
                <a:cubicBezTo>
                  <a:pt x="224" y="684"/>
                  <a:pt x="229" y="734"/>
                  <a:pt x="264" y="762"/>
                </a:cubicBezTo>
                <a:cubicBezTo>
                  <a:pt x="279" y="774"/>
                  <a:pt x="297" y="780"/>
                  <a:pt x="315" y="780"/>
                </a:cubicBezTo>
                <a:cubicBezTo>
                  <a:pt x="316" y="780"/>
                  <a:pt x="317" y="780"/>
                  <a:pt x="319" y="780"/>
                </a:cubicBezTo>
                <a:cubicBezTo>
                  <a:pt x="322" y="799"/>
                  <a:pt x="332" y="817"/>
                  <a:pt x="348" y="829"/>
                </a:cubicBezTo>
                <a:cubicBezTo>
                  <a:pt x="362" y="841"/>
                  <a:pt x="380" y="847"/>
                  <a:pt x="398" y="847"/>
                </a:cubicBezTo>
                <a:cubicBezTo>
                  <a:pt x="399" y="847"/>
                  <a:pt x="401" y="847"/>
                  <a:pt x="402" y="847"/>
                </a:cubicBezTo>
                <a:cubicBezTo>
                  <a:pt x="405" y="866"/>
                  <a:pt x="415" y="883"/>
                  <a:pt x="431" y="896"/>
                </a:cubicBezTo>
                <a:cubicBezTo>
                  <a:pt x="445" y="908"/>
                  <a:pt x="463" y="914"/>
                  <a:pt x="481" y="914"/>
                </a:cubicBezTo>
                <a:cubicBezTo>
                  <a:pt x="484" y="914"/>
                  <a:pt x="487" y="913"/>
                  <a:pt x="490" y="913"/>
                </a:cubicBezTo>
                <a:cubicBezTo>
                  <a:pt x="494" y="913"/>
                  <a:pt x="498" y="912"/>
                  <a:pt x="502" y="911"/>
                </a:cubicBezTo>
                <a:cubicBezTo>
                  <a:pt x="507" y="924"/>
                  <a:pt x="516" y="936"/>
                  <a:pt x="528" y="946"/>
                </a:cubicBezTo>
                <a:cubicBezTo>
                  <a:pt x="542" y="958"/>
                  <a:pt x="560" y="964"/>
                  <a:pt x="578" y="964"/>
                </a:cubicBezTo>
                <a:cubicBezTo>
                  <a:pt x="602" y="964"/>
                  <a:pt x="625" y="953"/>
                  <a:pt x="641" y="933"/>
                </a:cubicBezTo>
                <a:lnTo>
                  <a:pt x="668" y="900"/>
                </a:lnTo>
                <a:cubicBezTo>
                  <a:pt x="669" y="899"/>
                  <a:pt x="670" y="898"/>
                  <a:pt x="670" y="896"/>
                </a:cubicBezTo>
                <a:lnTo>
                  <a:pt x="711" y="929"/>
                </a:lnTo>
                <a:cubicBezTo>
                  <a:pt x="726" y="941"/>
                  <a:pt x="745" y="948"/>
                  <a:pt x="764" y="948"/>
                </a:cubicBezTo>
                <a:lnTo>
                  <a:pt x="765" y="948"/>
                </a:lnTo>
                <a:cubicBezTo>
                  <a:pt x="789" y="948"/>
                  <a:pt x="809" y="938"/>
                  <a:pt x="824" y="920"/>
                </a:cubicBezTo>
                <a:cubicBezTo>
                  <a:pt x="831" y="911"/>
                  <a:pt x="836" y="901"/>
                  <a:pt x="839" y="890"/>
                </a:cubicBezTo>
                <a:cubicBezTo>
                  <a:pt x="847" y="893"/>
                  <a:pt x="856" y="894"/>
                  <a:pt x="864" y="894"/>
                </a:cubicBezTo>
                <a:cubicBezTo>
                  <a:pt x="886" y="894"/>
                  <a:pt x="907" y="885"/>
                  <a:pt x="922" y="867"/>
                </a:cubicBezTo>
                <a:cubicBezTo>
                  <a:pt x="923" y="866"/>
                  <a:pt x="924" y="865"/>
                  <a:pt x="925" y="864"/>
                </a:cubicBezTo>
                <a:cubicBezTo>
                  <a:pt x="925" y="863"/>
                  <a:pt x="926" y="863"/>
                  <a:pt x="927" y="862"/>
                </a:cubicBezTo>
                <a:cubicBezTo>
                  <a:pt x="933" y="853"/>
                  <a:pt x="938" y="843"/>
                  <a:pt x="940" y="834"/>
                </a:cubicBezTo>
                <a:cubicBezTo>
                  <a:pt x="947" y="836"/>
                  <a:pt x="954" y="837"/>
                  <a:pt x="962" y="837"/>
                </a:cubicBezTo>
                <a:cubicBezTo>
                  <a:pt x="984" y="837"/>
                  <a:pt x="1006" y="827"/>
                  <a:pt x="1020" y="809"/>
                </a:cubicBezTo>
                <a:cubicBezTo>
                  <a:pt x="1021" y="809"/>
                  <a:pt x="1021" y="808"/>
                  <a:pt x="1021" y="808"/>
                </a:cubicBezTo>
                <a:cubicBezTo>
                  <a:pt x="1022" y="807"/>
                  <a:pt x="1022" y="807"/>
                  <a:pt x="1022" y="807"/>
                </a:cubicBezTo>
                <a:cubicBezTo>
                  <a:pt x="1030" y="796"/>
                  <a:pt x="1036" y="785"/>
                  <a:pt x="1038" y="773"/>
                </a:cubicBezTo>
                <a:cubicBezTo>
                  <a:pt x="1043" y="774"/>
                  <a:pt x="1049" y="774"/>
                  <a:pt x="1054" y="774"/>
                </a:cubicBezTo>
                <a:cubicBezTo>
                  <a:pt x="1076" y="774"/>
                  <a:pt x="1098" y="765"/>
                  <a:pt x="1113" y="747"/>
                </a:cubicBezTo>
                <a:cubicBezTo>
                  <a:pt x="1114" y="746"/>
                  <a:pt x="1115" y="745"/>
                  <a:pt x="1115" y="745"/>
                </a:cubicBezTo>
                <a:lnTo>
                  <a:pt x="1117" y="743"/>
                </a:lnTo>
                <a:cubicBezTo>
                  <a:pt x="1144" y="708"/>
                  <a:pt x="1138" y="657"/>
                  <a:pt x="1103" y="629"/>
                </a:cubicBezTo>
                <a:lnTo>
                  <a:pt x="1064" y="598"/>
                </a:lnTo>
                <a:cubicBezTo>
                  <a:pt x="1071" y="593"/>
                  <a:pt x="1076" y="588"/>
                  <a:pt x="1079" y="583"/>
                </a:cubicBezTo>
                <a:cubicBezTo>
                  <a:pt x="1087" y="572"/>
                  <a:pt x="1093" y="561"/>
                  <a:pt x="1099" y="551"/>
                </a:cubicBezTo>
                <a:cubicBezTo>
                  <a:pt x="1111" y="530"/>
                  <a:pt x="1123" y="510"/>
                  <a:pt x="1143" y="490"/>
                </a:cubicBezTo>
                <a:lnTo>
                  <a:pt x="1145" y="493"/>
                </a:lnTo>
                <a:cubicBezTo>
                  <a:pt x="1163" y="516"/>
                  <a:pt x="1189" y="528"/>
                  <a:pt x="1215" y="528"/>
                </a:cubicBezTo>
                <a:cubicBezTo>
                  <a:pt x="1234" y="528"/>
                  <a:pt x="1253" y="522"/>
                  <a:pt x="1269" y="510"/>
                </a:cubicBezTo>
                <a:lnTo>
                  <a:pt x="1376" y="428"/>
                </a:lnTo>
                <a:cubicBezTo>
                  <a:pt x="1388" y="418"/>
                  <a:pt x="1390" y="401"/>
                  <a:pt x="1381" y="389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C9E8D722-9156-4B41-94F9-08C56374D8B2}"/>
              </a:ext>
            </a:extLst>
          </p:cNvPr>
          <p:cNvGrpSpPr/>
          <p:nvPr/>
        </p:nvGrpSpPr>
        <p:grpSpPr>
          <a:xfrm>
            <a:off x="1416857" y="10230680"/>
            <a:ext cx="6711956" cy="2498777"/>
            <a:chOff x="12284334" y="3094009"/>
            <a:chExt cx="6711956" cy="1940191"/>
          </a:xfrm>
        </p:grpSpPr>
        <p:sp>
          <p:nvSpPr>
            <p:cNvPr id="71" name="Subtitle 2">
              <a:extLst>
                <a:ext uri="{FF2B5EF4-FFF2-40B4-BE49-F238E27FC236}">
                  <a16:creationId xmlns:a16="http://schemas.microsoft.com/office/drawing/2014/main" xmlns="" id="{F63607EE-B749-EA4F-896A-E9CA18C3279A}"/>
                </a:ext>
              </a:extLst>
            </p:cNvPr>
            <p:cNvSpPr txBox="1">
              <a:spLocks/>
            </p:cNvSpPr>
            <p:nvPr/>
          </p:nvSpPr>
          <p:spPr>
            <a:xfrm>
              <a:off x="12284334" y="3567083"/>
              <a:ext cx="6711956" cy="1467117"/>
            </a:xfrm>
            <a:prstGeom prst="rect">
              <a:avLst/>
            </a:prstGeom>
          </p:spPr>
          <p:txBody>
            <a:bodyPr vert="horz" wrap="square" lIns="217433" tIns="108718" rIns="217433" bIns="108718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1440" indent="-172720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Communicating the vision,</a:t>
              </a:r>
            </a:p>
            <a:p>
              <a:pPr marL="91440" indent="-172720">
                <a:lnSpc>
                  <a:spcPct val="100000"/>
                </a:lnSpc>
                <a:spcBef>
                  <a:spcPts val="33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 establishing mutual agreement, motivating employees,</a:t>
              </a:r>
              <a:r>
                <a:rPr lang="en-IN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endParaRPr>
            </a:p>
            <a:p>
              <a:pPr marL="91440" indent="-172720">
                <a:lnSpc>
                  <a:spcPts val="2180"/>
                </a:lnSpc>
                <a:spcBef>
                  <a:spcPts val="330"/>
                </a:spcBef>
                <a:spcAft>
                  <a:spcPts val="0"/>
                </a:spcAft>
              </a:pPr>
              <a:endPara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DF297DC3-31A6-9844-995D-6A5C49877188}"/>
                </a:ext>
              </a:extLst>
            </p:cNvPr>
            <p:cNvSpPr/>
            <p:nvPr/>
          </p:nvSpPr>
          <p:spPr>
            <a:xfrm>
              <a:off x="13442177" y="3094009"/>
              <a:ext cx="43962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Leadership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88A437-2D28-4349-B000-4966C11449BF}"/>
              </a:ext>
            </a:extLst>
          </p:cNvPr>
          <p:cNvGrpSpPr/>
          <p:nvPr/>
        </p:nvGrpSpPr>
        <p:grpSpPr>
          <a:xfrm>
            <a:off x="8832839" y="7197719"/>
            <a:ext cx="6711956" cy="5504033"/>
            <a:chOff x="8832839" y="6778275"/>
            <a:chExt cx="6711956" cy="55040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BFDD015C-8B0D-E14D-A940-7A4F1CE52C67}"/>
                </a:ext>
              </a:extLst>
            </p:cNvPr>
            <p:cNvSpPr/>
            <p:nvPr/>
          </p:nvSpPr>
          <p:spPr>
            <a:xfrm>
              <a:off x="10868018" y="6778275"/>
              <a:ext cx="2641600" cy="264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FAC2FBC-C667-2542-9412-A15BCF637F80}"/>
                </a:ext>
              </a:extLst>
            </p:cNvPr>
            <p:cNvGrpSpPr/>
            <p:nvPr/>
          </p:nvGrpSpPr>
          <p:grpSpPr>
            <a:xfrm>
              <a:off x="11593226" y="7527940"/>
              <a:ext cx="1191184" cy="1142270"/>
              <a:chOff x="8643851" y="5720331"/>
              <a:chExt cx="1003963" cy="962738"/>
            </a:xfrm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xmlns="" id="{3CF3CDF6-FA16-EF4D-B947-8AA90B5E1135}"/>
                  </a:ext>
                </a:extLst>
              </p:cNvPr>
              <p:cNvSpPr/>
              <p:nvPr/>
            </p:nvSpPr>
            <p:spPr>
              <a:xfrm>
                <a:off x="8643851" y="5720331"/>
                <a:ext cx="1003963" cy="96273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43" h="1192">
                    <a:moveTo>
                      <a:pt x="1180" y="957"/>
                    </a:moveTo>
                    <a:lnTo>
                      <a:pt x="592" y="957"/>
                    </a:lnTo>
                    <a:lnTo>
                      <a:pt x="798" y="345"/>
                    </a:lnTo>
                    <a:lnTo>
                      <a:pt x="1188" y="345"/>
                    </a:lnTo>
                    <a:lnTo>
                      <a:pt x="1188" y="949"/>
                    </a:lnTo>
                    <a:cubicBezTo>
                      <a:pt x="1188" y="953"/>
                      <a:pt x="1184" y="957"/>
                      <a:pt x="1180" y="957"/>
                    </a:cubicBezTo>
                    <a:close/>
                    <a:moveTo>
                      <a:pt x="429" y="1115"/>
                    </a:moveTo>
                    <a:lnTo>
                      <a:pt x="413" y="1033"/>
                    </a:lnTo>
                    <a:lnTo>
                      <a:pt x="699" y="190"/>
                    </a:lnTo>
                    <a:lnTo>
                      <a:pt x="782" y="218"/>
                    </a:lnTo>
                    <a:lnTo>
                      <a:pt x="498" y="1061"/>
                    </a:lnTo>
                    <a:close/>
                    <a:moveTo>
                      <a:pt x="63" y="957"/>
                    </a:moveTo>
                    <a:cubicBezTo>
                      <a:pt x="59" y="957"/>
                      <a:pt x="55" y="953"/>
                      <a:pt x="55" y="949"/>
                    </a:cubicBezTo>
                    <a:lnTo>
                      <a:pt x="55" y="345"/>
                    </a:lnTo>
                    <a:lnTo>
                      <a:pt x="588" y="345"/>
                    </a:lnTo>
                    <a:lnTo>
                      <a:pt x="381" y="957"/>
                    </a:lnTo>
                    <a:close/>
                    <a:moveTo>
                      <a:pt x="63" y="235"/>
                    </a:moveTo>
                    <a:lnTo>
                      <a:pt x="625" y="235"/>
                    </a:lnTo>
                    <a:lnTo>
                      <a:pt x="600" y="309"/>
                    </a:lnTo>
                    <a:lnTo>
                      <a:pt x="55" y="309"/>
                    </a:lnTo>
                    <a:lnTo>
                      <a:pt x="55" y="243"/>
                    </a:lnTo>
                    <a:cubicBezTo>
                      <a:pt x="55" y="239"/>
                      <a:pt x="59" y="235"/>
                      <a:pt x="63" y="235"/>
                    </a:cubicBezTo>
                    <a:close/>
                    <a:moveTo>
                      <a:pt x="742" y="63"/>
                    </a:moveTo>
                    <a:lnTo>
                      <a:pt x="824" y="93"/>
                    </a:lnTo>
                    <a:lnTo>
                      <a:pt x="800" y="165"/>
                    </a:lnTo>
                    <a:lnTo>
                      <a:pt x="717" y="137"/>
                    </a:lnTo>
                    <a:close/>
                    <a:moveTo>
                      <a:pt x="1188" y="243"/>
                    </a:moveTo>
                    <a:lnTo>
                      <a:pt x="1188" y="309"/>
                    </a:lnTo>
                    <a:lnTo>
                      <a:pt x="810" y="309"/>
                    </a:lnTo>
                    <a:lnTo>
                      <a:pt x="834" y="235"/>
                    </a:lnTo>
                    <a:lnTo>
                      <a:pt x="1180" y="235"/>
                    </a:lnTo>
                    <a:cubicBezTo>
                      <a:pt x="1184" y="235"/>
                      <a:pt x="1188" y="239"/>
                      <a:pt x="1188" y="243"/>
                    </a:cubicBezTo>
                    <a:close/>
                    <a:moveTo>
                      <a:pt x="1180" y="180"/>
                    </a:moveTo>
                    <a:lnTo>
                      <a:pt x="853" y="180"/>
                    </a:lnTo>
                    <a:lnTo>
                      <a:pt x="885" y="85"/>
                    </a:lnTo>
                    <a:cubicBezTo>
                      <a:pt x="890" y="71"/>
                      <a:pt x="882" y="56"/>
                      <a:pt x="868" y="50"/>
                    </a:cubicBezTo>
                    <a:lnTo>
                      <a:pt x="735" y="1"/>
                    </a:lnTo>
                    <a:cubicBezTo>
                      <a:pt x="728" y="-1"/>
                      <a:pt x="720" y="-1"/>
                      <a:pt x="713" y="2"/>
                    </a:cubicBezTo>
                    <a:cubicBezTo>
                      <a:pt x="707" y="6"/>
                      <a:pt x="701" y="11"/>
                      <a:pt x="699" y="18"/>
                    </a:cubicBezTo>
                    <a:lnTo>
                      <a:pt x="657" y="143"/>
                    </a:lnTo>
                    <a:cubicBezTo>
                      <a:pt x="656" y="144"/>
                      <a:pt x="656" y="145"/>
                      <a:pt x="656" y="146"/>
                    </a:cubicBezTo>
                    <a:cubicBezTo>
                      <a:pt x="655" y="147"/>
                      <a:pt x="655" y="147"/>
                      <a:pt x="655" y="148"/>
                    </a:cubicBezTo>
                    <a:lnTo>
                      <a:pt x="644" y="180"/>
                    </a:lnTo>
                    <a:lnTo>
                      <a:pt x="643" y="180"/>
                    </a:lnTo>
                    <a:lnTo>
                      <a:pt x="63" y="180"/>
                    </a:lnTo>
                    <a:cubicBezTo>
                      <a:pt x="28" y="180"/>
                      <a:pt x="0" y="208"/>
                      <a:pt x="0" y="243"/>
                    </a:cubicBezTo>
                    <a:lnTo>
                      <a:pt x="0" y="949"/>
                    </a:lnTo>
                    <a:cubicBezTo>
                      <a:pt x="0" y="984"/>
                      <a:pt x="28" y="1012"/>
                      <a:pt x="63" y="1012"/>
                    </a:cubicBezTo>
                    <a:lnTo>
                      <a:pt x="362" y="1012"/>
                    </a:lnTo>
                    <a:lnTo>
                      <a:pt x="358" y="1022"/>
                    </a:lnTo>
                    <a:cubicBezTo>
                      <a:pt x="357" y="1027"/>
                      <a:pt x="356" y="1032"/>
                      <a:pt x="357" y="1036"/>
                    </a:cubicBezTo>
                    <a:lnTo>
                      <a:pt x="384" y="1170"/>
                    </a:lnTo>
                    <a:cubicBezTo>
                      <a:pt x="386" y="1179"/>
                      <a:pt x="392" y="1187"/>
                      <a:pt x="401" y="1190"/>
                    </a:cubicBezTo>
                    <a:cubicBezTo>
                      <a:pt x="404" y="1192"/>
                      <a:pt x="408" y="1192"/>
                      <a:pt x="411" y="1192"/>
                    </a:cubicBezTo>
                    <a:cubicBezTo>
                      <a:pt x="417" y="1192"/>
                      <a:pt x="423" y="1190"/>
                      <a:pt x="428" y="1186"/>
                    </a:cubicBezTo>
                    <a:lnTo>
                      <a:pt x="539" y="1099"/>
                    </a:lnTo>
                    <a:cubicBezTo>
                      <a:pt x="543" y="1096"/>
                      <a:pt x="546" y="1091"/>
                      <a:pt x="548" y="1086"/>
                    </a:cubicBezTo>
                    <a:lnTo>
                      <a:pt x="573" y="1012"/>
                    </a:lnTo>
                    <a:lnTo>
                      <a:pt x="1180" y="1012"/>
                    </a:lnTo>
                    <a:cubicBezTo>
                      <a:pt x="1215" y="1012"/>
                      <a:pt x="1243" y="984"/>
                      <a:pt x="1243" y="949"/>
                    </a:cubicBezTo>
                    <a:lnTo>
                      <a:pt x="1243" y="243"/>
                    </a:lnTo>
                    <a:cubicBezTo>
                      <a:pt x="1243" y="208"/>
                      <a:pt x="1215" y="180"/>
                      <a:pt x="1180" y="180"/>
                    </a:cubicBezTo>
                    <a:close/>
                  </a:path>
                </a:pathLst>
              </a:custGeom>
              <a:solidFill>
                <a:schemeClr val="bg2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xmlns="" id="{BA90EEFC-81DA-894D-ADB8-526A88891958}"/>
                  </a:ext>
                </a:extLst>
              </p:cNvPr>
              <p:cNvSpPr/>
              <p:nvPr/>
            </p:nvSpPr>
            <p:spPr>
              <a:xfrm>
                <a:off x="8731152" y="5926459"/>
                <a:ext cx="31525" cy="315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lose/>
                  </a:path>
                </a:pathLst>
              </a:custGeom>
              <a:solidFill>
                <a:schemeClr val="bg2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xmlns="" id="{178F7A02-8609-0F49-9154-C3E062495844}"/>
                  </a:ext>
                </a:extLst>
              </p:cNvPr>
              <p:cNvSpPr/>
              <p:nvPr/>
            </p:nvSpPr>
            <p:spPr>
              <a:xfrm>
                <a:off x="8779653" y="5926459"/>
                <a:ext cx="31525" cy="315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lose/>
                  </a:path>
                </a:pathLst>
              </a:custGeom>
              <a:solidFill>
                <a:schemeClr val="bg2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xmlns="" id="{270F9D22-6B93-334A-8D78-E1407D79B4A7}"/>
                  </a:ext>
                </a:extLst>
              </p:cNvPr>
              <p:cNvSpPr/>
              <p:nvPr/>
            </p:nvSpPr>
            <p:spPr>
              <a:xfrm>
                <a:off x="8828153" y="5926459"/>
                <a:ext cx="31525" cy="315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lose/>
                  </a:path>
                </a:pathLst>
              </a:custGeom>
              <a:solidFill>
                <a:schemeClr val="bg2"/>
              </a:solidFill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A1E58D1E-DDD4-9544-954B-21A79909507B}"/>
                </a:ext>
              </a:extLst>
            </p:cNvPr>
            <p:cNvGrpSpPr/>
            <p:nvPr/>
          </p:nvGrpSpPr>
          <p:grpSpPr>
            <a:xfrm>
              <a:off x="8832839" y="9811235"/>
              <a:ext cx="6711956" cy="2471073"/>
              <a:chOff x="12284334" y="3094009"/>
              <a:chExt cx="6711956" cy="2471073"/>
            </a:xfrm>
          </p:grpSpPr>
          <p:sp>
            <p:nvSpPr>
              <p:cNvPr id="74" name="Subtitle 2">
                <a:extLst>
                  <a:ext uri="{FF2B5EF4-FFF2-40B4-BE49-F238E27FC236}">
                    <a16:creationId xmlns:a16="http://schemas.microsoft.com/office/drawing/2014/main" xmlns="" id="{08E87195-4F5B-8147-A40F-0EF3DB30CC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84334" y="3740340"/>
                <a:ext cx="6711956" cy="1824742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Committed to Quality and ensures the projects are bid and executed with excellence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5209CAB8-57F0-D740-A690-76ED6E5DE142}"/>
                  </a:ext>
                </a:extLst>
              </p:cNvPr>
              <p:cNvSpPr/>
              <p:nvPr/>
            </p:nvSpPr>
            <p:spPr>
              <a:xfrm>
                <a:off x="13442177" y="3094009"/>
                <a:ext cx="43962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Commitment </a:t>
                </a:r>
                <a:endParaRPr lang="en-US" dirty="0">
                  <a:solidFill>
                    <a:schemeClr val="tx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94E613B-6271-8C4B-8AD2-99C9838E27DF}"/>
              </a:ext>
            </a:extLst>
          </p:cNvPr>
          <p:cNvGrpSpPr/>
          <p:nvPr/>
        </p:nvGrpSpPr>
        <p:grpSpPr>
          <a:xfrm>
            <a:off x="16248821" y="7197719"/>
            <a:ext cx="6711956" cy="5504033"/>
            <a:chOff x="15605125" y="6778275"/>
            <a:chExt cx="6711956" cy="550403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98C7B55B-07D2-3E47-A80D-3B38A6D13E32}"/>
                </a:ext>
              </a:extLst>
            </p:cNvPr>
            <p:cNvSpPr/>
            <p:nvPr/>
          </p:nvSpPr>
          <p:spPr>
            <a:xfrm>
              <a:off x="17640303" y="6778275"/>
              <a:ext cx="2641600" cy="264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xmlns="" id="{FB665CC5-D4DC-584F-9371-BA0857BC39CE}"/>
                </a:ext>
              </a:extLst>
            </p:cNvPr>
            <p:cNvSpPr/>
            <p:nvPr/>
          </p:nvSpPr>
          <p:spPr>
            <a:xfrm>
              <a:off x="18317391" y="7388909"/>
              <a:ext cx="1287424" cy="142033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4" h="920">
                  <a:moveTo>
                    <a:pt x="550" y="826"/>
                  </a:moveTo>
                  <a:lnTo>
                    <a:pt x="550" y="718"/>
                  </a:lnTo>
                  <a:cubicBezTo>
                    <a:pt x="550" y="710"/>
                    <a:pt x="547" y="703"/>
                    <a:pt x="542" y="698"/>
                  </a:cubicBezTo>
                  <a:cubicBezTo>
                    <a:pt x="537" y="693"/>
                    <a:pt x="530" y="690"/>
                    <a:pt x="522" y="690"/>
                  </a:cubicBezTo>
                  <a:lnTo>
                    <a:pt x="126" y="690"/>
                  </a:lnTo>
                  <a:lnTo>
                    <a:pt x="126" y="528"/>
                  </a:lnTo>
                  <a:lnTo>
                    <a:pt x="174" y="528"/>
                  </a:lnTo>
                  <a:cubicBezTo>
                    <a:pt x="182" y="528"/>
                    <a:pt x="190" y="524"/>
                    <a:pt x="195" y="518"/>
                  </a:cubicBezTo>
                  <a:lnTo>
                    <a:pt x="291" y="614"/>
                  </a:lnTo>
                  <a:cubicBezTo>
                    <a:pt x="296" y="620"/>
                    <a:pt x="303" y="622"/>
                    <a:pt x="311" y="622"/>
                  </a:cubicBezTo>
                  <a:cubicBezTo>
                    <a:pt x="314" y="622"/>
                    <a:pt x="318" y="622"/>
                    <a:pt x="321" y="620"/>
                  </a:cubicBezTo>
                  <a:cubicBezTo>
                    <a:pt x="332" y="616"/>
                    <a:pt x="338" y="606"/>
                    <a:pt x="338" y="595"/>
                  </a:cubicBezTo>
                  <a:lnTo>
                    <a:pt x="338" y="528"/>
                  </a:lnTo>
                  <a:lnTo>
                    <a:pt x="523" y="528"/>
                  </a:lnTo>
                  <a:cubicBezTo>
                    <a:pt x="538" y="528"/>
                    <a:pt x="550" y="515"/>
                    <a:pt x="550" y="500"/>
                  </a:cubicBezTo>
                  <a:lnTo>
                    <a:pt x="550" y="392"/>
                  </a:lnTo>
                  <a:lnTo>
                    <a:pt x="767" y="609"/>
                  </a:lnTo>
                  <a:close/>
                  <a:moveTo>
                    <a:pt x="495" y="447"/>
                  </a:moveTo>
                  <a:lnTo>
                    <a:pt x="495" y="472"/>
                  </a:lnTo>
                  <a:lnTo>
                    <a:pt x="339" y="472"/>
                  </a:lnTo>
                  <a:lnTo>
                    <a:pt x="339" y="447"/>
                  </a:lnTo>
                  <a:close/>
                  <a:moveTo>
                    <a:pt x="284" y="94"/>
                  </a:moveTo>
                  <a:lnTo>
                    <a:pt x="283" y="202"/>
                  </a:lnTo>
                  <a:cubicBezTo>
                    <a:pt x="283" y="209"/>
                    <a:pt x="286" y="217"/>
                    <a:pt x="292" y="222"/>
                  </a:cubicBezTo>
                  <a:cubicBezTo>
                    <a:pt x="297" y="227"/>
                    <a:pt x="304" y="230"/>
                    <a:pt x="311" y="230"/>
                  </a:cubicBezTo>
                  <a:lnTo>
                    <a:pt x="707" y="230"/>
                  </a:lnTo>
                  <a:lnTo>
                    <a:pt x="707" y="392"/>
                  </a:lnTo>
                  <a:lnTo>
                    <a:pt x="646" y="392"/>
                  </a:lnTo>
                  <a:cubicBezTo>
                    <a:pt x="641" y="392"/>
                    <a:pt x="637" y="394"/>
                    <a:pt x="633" y="396"/>
                  </a:cubicBezTo>
                  <a:lnTo>
                    <a:pt x="542" y="306"/>
                  </a:lnTo>
                  <a:cubicBezTo>
                    <a:pt x="534" y="298"/>
                    <a:pt x="523" y="295"/>
                    <a:pt x="512" y="300"/>
                  </a:cubicBezTo>
                  <a:cubicBezTo>
                    <a:pt x="502" y="304"/>
                    <a:pt x="495" y="314"/>
                    <a:pt x="495" y="325"/>
                  </a:cubicBezTo>
                  <a:lnTo>
                    <a:pt x="495" y="392"/>
                  </a:lnTo>
                  <a:lnTo>
                    <a:pt x="311" y="392"/>
                  </a:lnTo>
                  <a:cubicBezTo>
                    <a:pt x="296" y="392"/>
                    <a:pt x="283" y="404"/>
                    <a:pt x="283" y="420"/>
                  </a:cubicBezTo>
                  <a:lnTo>
                    <a:pt x="283" y="528"/>
                  </a:lnTo>
                  <a:lnTo>
                    <a:pt x="66" y="311"/>
                  </a:lnTo>
                  <a:close/>
                  <a:moveTo>
                    <a:pt x="826" y="589"/>
                  </a:moveTo>
                  <a:lnTo>
                    <a:pt x="684" y="447"/>
                  </a:lnTo>
                  <a:lnTo>
                    <a:pt x="735" y="447"/>
                  </a:lnTo>
                  <a:cubicBezTo>
                    <a:pt x="750" y="447"/>
                    <a:pt x="763" y="435"/>
                    <a:pt x="763" y="420"/>
                  </a:cubicBezTo>
                  <a:lnTo>
                    <a:pt x="763" y="202"/>
                  </a:lnTo>
                  <a:cubicBezTo>
                    <a:pt x="763" y="187"/>
                    <a:pt x="750" y="174"/>
                    <a:pt x="735" y="174"/>
                  </a:cubicBezTo>
                  <a:lnTo>
                    <a:pt x="339" y="174"/>
                  </a:lnTo>
                  <a:lnTo>
                    <a:pt x="339" y="27"/>
                  </a:lnTo>
                  <a:cubicBezTo>
                    <a:pt x="339" y="16"/>
                    <a:pt x="332" y="6"/>
                    <a:pt x="322" y="2"/>
                  </a:cubicBezTo>
                  <a:cubicBezTo>
                    <a:pt x="312" y="-3"/>
                    <a:pt x="300" y="0"/>
                    <a:pt x="292" y="8"/>
                  </a:cubicBezTo>
                  <a:lnTo>
                    <a:pt x="8" y="292"/>
                  </a:lnTo>
                  <a:cubicBezTo>
                    <a:pt x="2" y="297"/>
                    <a:pt x="0" y="304"/>
                    <a:pt x="0" y="311"/>
                  </a:cubicBezTo>
                  <a:cubicBezTo>
                    <a:pt x="0" y="319"/>
                    <a:pt x="2" y="326"/>
                    <a:pt x="8" y="331"/>
                  </a:cubicBezTo>
                  <a:lnTo>
                    <a:pt x="149" y="472"/>
                  </a:lnTo>
                  <a:lnTo>
                    <a:pt x="98" y="472"/>
                  </a:lnTo>
                  <a:cubicBezTo>
                    <a:pt x="83" y="472"/>
                    <a:pt x="71" y="485"/>
                    <a:pt x="71" y="500"/>
                  </a:cubicBezTo>
                  <a:lnTo>
                    <a:pt x="71" y="718"/>
                  </a:lnTo>
                  <a:cubicBezTo>
                    <a:pt x="71" y="733"/>
                    <a:pt x="83" y="745"/>
                    <a:pt x="98" y="745"/>
                  </a:cubicBezTo>
                  <a:lnTo>
                    <a:pt x="495" y="745"/>
                  </a:lnTo>
                  <a:lnTo>
                    <a:pt x="495" y="893"/>
                  </a:lnTo>
                  <a:cubicBezTo>
                    <a:pt x="495" y="904"/>
                    <a:pt x="501" y="914"/>
                    <a:pt x="512" y="918"/>
                  </a:cubicBezTo>
                  <a:cubicBezTo>
                    <a:pt x="515" y="920"/>
                    <a:pt x="519" y="920"/>
                    <a:pt x="522" y="920"/>
                  </a:cubicBezTo>
                  <a:cubicBezTo>
                    <a:pt x="529" y="920"/>
                    <a:pt x="536" y="917"/>
                    <a:pt x="542" y="912"/>
                  </a:cubicBezTo>
                  <a:lnTo>
                    <a:pt x="826" y="628"/>
                  </a:lnTo>
                  <a:cubicBezTo>
                    <a:pt x="831" y="623"/>
                    <a:pt x="834" y="616"/>
                    <a:pt x="834" y="609"/>
                  </a:cubicBezTo>
                  <a:cubicBezTo>
                    <a:pt x="834" y="601"/>
                    <a:pt x="831" y="594"/>
                    <a:pt x="826" y="589"/>
                  </a:cubicBezTo>
                  <a:close/>
                </a:path>
              </a:pathLst>
            </a:custGeom>
            <a:solidFill>
              <a:schemeClr val="bg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F79A7B57-4AA2-D649-BF97-49DAEC1D904A}"/>
                </a:ext>
              </a:extLst>
            </p:cNvPr>
            <p:cNvGrpSpPr/>
            <p:nvPr/>
          </p:nvGrpSpPr>
          <p:grpSpPr>
            <a:xfrm>
              <a:off x="15605125" y="9811235"/>
              <a:ext cx="6711956" cy="2471073"/>
              <a:chOff x="12284334" y="3094009"/>
              <a:chExt cx="6711956" cy="2471073"/>
            </a:xfrm>
          </p:grpSpPr>
          <p:sp>
            <p:nvSpPr>
              <p:cNvPr id="77" name="Subtitle 2">
                <a:extLst>
                  <a:ext uri="{FF2B5EF4-FFF2-40B4-BE49-F238E27FC236}">
                    <a16:creationId xmlns:a16="http://schemas.microsoft.com/office/drawing/2014/main" xmlns="" id="{5F1C789D-4EF6-B443-9F3D-70E8C6490F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84334" y="3740340"/>
                <a:ext cx="6711956" cy="1824742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Providing innovative resources and cost competitive solution to achieve the goal on time..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F85B210B-9ED5-BB45-AD71-0BCCF4DAB0BD}"/>
                  </a:ext>
                </a:extLst>
              </p:cNvPr>
              <p:cNvSpPr/>
              <p:nvPr/>
            </p:nvSpPr>
            <p:spPr>
              <a:xfrm>
                <a:off x="13442177" y="3094009"/>
                <a:ext cx="43962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Innovation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68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7AC10FB-CAF1-CF4A-A37B-4C87C1045D0D}"/>
              </a:ext>
            </a:extLst>
          </p:cNvPr>
          <p:cNvGrpSpPr/>
          <p:nvPr/>
        </p:nvGrpSpPr>
        <p:grpSpPr>
          <a:xfrm>
            <a:off x="6737347" y="1100057"/>
            <a:ext cx="10902954" cy="1292662"/>
            <a:chOff x="11558084" y="1249596"/>
            <a:chExt cx="10902954" cy="129266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133785E-0B00-E64A-9AC0-44059588742B}"/>
                </a:ext>
              </a:extLst>
            </p:cNvPr>
            <p:cNvSpPr txBox="1"/>
            <p:nvPr/>
          </p:nvSpPr>
          <p:spPr>
            <a:xfrm>
              <a:off x="11558084" y="1618928"/>
              <a:ext cx="1090295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tx2"/>
                  </a:solidFill>
                  <a:latin typeface="Montserrat SemiBold" pitchFamily="2" charset="77"/>
                  <a:ea typeface="Roboto" panose="02000000000000000000" pitchFamily="2" charset="0"/>
                  <a:cs typeface="Poppins Medium" pitchFamily="2" charset="77"/>
                </a:rPr>
                <a:t>OUR SERVICES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DBC3E1C2-46ED-9F4A-B722-3A0873B76B06}"/>
                </a:ext>
              </a:extLst>
            </p:cNvPr>
            <p:cNvSpPr txBox="1"/>
            <p:nvPr/>
          </p:nvSpPr>
          <p:spPr>
            <a:xfrm>
              <a:off x="14035830" y="1249596"/>
              <a:ext cx="5947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 smtClean="0">
                  <a:solidFill>
                    <a:schemeClr val="tx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Zoom Industrial Services Limited</a:t>
              </a:r>
              <a:endParaRPr lang="en-US" sz="1800" spc="600" dirty="0">
                <a:solidFill>
                  <a:schemeClr val="tx2"/>
                </a:solidFill>
                <a:latin typeface="Montserrat Light" pitchFamily="2" charset="77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FECCC61-FA7A-C048-9D77-16230DC122A1}"/>
              </a:ext>
            </a:extLst>
          </p:cNvPr>
          <p:cNvGrpSpPr/>
          <p:nvPr/>
        </p:nvGrpSpPr>
        <p:grpSpPr>
          <a:xfrm>
            <a:off x="2259807" y="4026306"/>
            <a:ext cx="8955080" cy="1538940"/>
            <a:chOff x="2011680" y="3979935"/>
            <a:chExt cx="8955080" cy="15389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2FBD0EB-A17F-9B4F-9ACA-C6C3582D4341}"/>
                </a:ext>
              </a:extLst>
            </p:cNvPr>
            <p:cNvSpPr/>
            <p:nvPr/>
          </p:nvSpPr>
          <p:spPr>
            <a:xfrm>
              <a:off x="2011680" y="4360635"/>
              <a:ext cx="1158240" cy="11582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EA50E24-471E-FA44-ADAB-C7A748B61715}"/>
                </a:ext>
              </a:extLst>
            </p:cNvPr>
            <p:cNvGrpSpPr/>
            <p:nvPr/>
          </p:nvGrpSpPr>
          <p:grpSpPr>
            <a:xfrm>
              <a:off x="3470944" y="3979935"/>
              <a:ext cx="7495816" cy="1368207"/>
              <a:chOff x="13939891" y="3094009"/>
              <a:chExt cx="7495816" cy="1368207"/>
            </a:xfrm>
          </p:grpSpPr>
          <p:sp>
            <p:nvSpPr>
              <p:cNvPr id="44" name="Subtitle 2">
                <a:extLst>
                  <a:ext uri="{FF2B5EF4-FFF2-40B4-BE49-F238E27FC236}">
                    <a16:creationId xmlns:a16="http://schemas.microsoft.com/office/drawing/2014/main" xmlns="" id="{75071420-8315-2243-A421-4237FFB971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39891" y="3740340"/>
                <a:ext cx="7495816" cy="721876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Project Management Consultancy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48279CCB-E421-8943-AFC2-ABDCCF717B0C}"/>
                  </a:ext>
                </a:extLst>
              </p:cNvPr>
              <p:cNvSpPr/>
              <p:nvPr/>
            </p:nvSpPr>
            <p:spPr>
              <a:xfrm>
                <a:off x="14112890" y="3094009"/>
                <a:ext cx="60901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Project Management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FF80B2E-EB12-7943-96C5-B848BDEC1DCE}"/>
              </a:ext>
            </a:extLst>
          </p:cNvPr>
          <p:cNvGrpSpPr/>
          <p:nvPr/>
        </p:nvGrpSpPr>
        <p:grpSpPr>
          <a:xfrm>
            <a:off x="2259807" y="7058766"/>
            <a:ext cx="8955080" cy="1919640"/>
            <a:chOff x="2011680" y="7208820"/>
            <a:chExt cx="8955080" cy="191964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86C391E-B5A3-8540-A552-037750A1C9A2}"/>
                </a:ext>
              </a:extLst>
            </p:cNvPr>
            <p:cNvSpPr/>
            <p:nvPr/>
          </p:nvSpPr>
          <p:spPr>
            <a:xfrm>
              <a:off x="2011680" y="7589520"/>
              <a:ext cx="1158240" cy="1158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EBA92C21-6F24-504E-80B9-72CFE07048C8}"/>
                </a:ext>
              </a:extLst>
            </p:cNvPr>
            <p:cNvGrpSpPr/>
            <p:nvPr/>
          </p:nvGrpSpPr>
          <p:grpSpPr>
            <a:xfrm>
              <a:off x="3470944" y="7208820"/>
              <a:ext cx="7495816" cy="1919640"/>
              <a:chOff x="13939891" y="3094009"/>
              <a:chExt cx="7495816" cy="1919640"/>
            </a:xfrm>
          </p:grpSpPr>
          <p:sp>
            <p:nvSpPr>
              <p:cNvPr id="47" name="Subtitle 2">
                <a:extLst>
                  <a:ext uri="{FF2B5EF4-FFF2-40B4-BE49-F238E27FC236}">
                    <a16:creationId xmlns:a16="http://schemas.microsoft.com/office/drawing/2014/main" xmlns="" id="{DBBEC5FB-C112-DF4F-A093-21DA578FC6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39891" y="3740340"/>
                <a:ext cx="7495816" cy="1273309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Sustainable Solution to protect Environment &amp; Its Social impact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E1198DE5-447A-9246-9C68-DC85E28B7FCB}"/>
                  </a:ext>
                </a:extLst>
              </p:cNvPr>
              <p:cNvSpPr/>
              <p:nvPr/>
            </p:nvSpPr>
            <p:spPr>
              <a:xfrm>
                <a:off x="14112890" y="3094009"/>
                <a:ext cx="43962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Environment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373D0E8-187F-3944-9D70-FF2129114991}"/>
              </a:ext>
            </a:extLst>
          </p:cNvPr>
          <p:cNvGrpSpPr/>
          <p:nvPr/>
        </p:nvGrpSpPr>
        <p:grpSpPr>
          <a:xfrm>
            <a:off x="2259807" y="10115957"/>
            <a:ext cx="8955080" cy="1919640"/>
            <a:chOff x="2011680" y="10326971"/>
            <a:chExt cx="8955080" cy="191964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A2739FE-9E3D-454F-8C6F-18F9FE06F2DA}"/>
                </a:ext>
              </a:extLst>
            </p:cNvPr>
            <p:cNvSpPr/>
            <p:nvPr/>
          </p:nvSpPr>
          <p:spPr>
            <a:xfrm>
              <a:off x="2011680" y="10707671"/>
              <a:ext cx="1158240" cy="1158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3795DD29-411D-504B-994C-469195C8F450}"/>
                </a:ext>
              </a:extLst>
            </p:cNvPr>
            <p:cNvGrpSpPr/>
            <p:nvPr/>
          </p:nvGrpSpPr>
          <p:grpSpPr>
            <a:xfrm>
              <a:off x="3470944" y="10326971"/>
              <a:ext cx="7495816" cy="1919640"/>
              <a:chOff x="13939891" y="3094009"/>
              <a:chExt cx="7495816" cy="1919640"/>
            </a:xfrm>
          </p:grpSpPr>
          <p:sp>
            <p:nvSpPr>
              <p:cNvPr id="50" name="Subtitle 2">
                <a:extLst>
                  <a:ext uri="{FF2B5EF4-FFF2-40B4-BE49-F238E27FC236}">
                    <a16:creationId xmlns:a16="http://schemas.microsoft.com/office/drawing/2014/main" xmlns="" id="{A39820BE-3B7E-9C40-8436-550D590EC7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39891" y="3740340"/>
                <a:ext cx="7495816" cy="1273309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Lato Light" panose="020F0502020204030203" pitchFamily="34" charset="0"/>
                    <a:cs typeface="Lato Light" panose="020F0502020204030203" pitchFamily="34" charset="0"/>
                  </a:rPr>
                  <a:t>Implementation of various new edge Digital Monitoring System</a:t>
                </a:r>
                <a:endPara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2457A887-9748-984E-9076-74BD86429A2F}"/>
                  </a:ext>
                </a:extLst>
              </p:cNvPr>
              <p:cNvSpPr/>
              <p:nvPr/>
            </p:nvSpPr>
            <p:spPr>
              <a:xfrm>
                <a:off x="14112890" y="3094009"/>
                <a:ext cx="68013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Digital Project Monitoring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2F33D1CB-81F8-7340-B05E-C473FDA34F2F}"/>
              </a:ext>
            </a:extLst>
          </p:cNvPr>
          <p:cNvGrpSpPr/>
          <p:nvPr/>
        </p:nvGrpSpPr>
        <p:grpSpPr>
          <a:xfrm>
            <a:off x="13162761" y="4026306"/>
            <a:ext cx="9128077" cy="1919640"/>
            <a:chOff x="2011680" y="3979935"/>
            <a:chExt cx="9128077" cy="191964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A3E83B12-DD24-144C-8083-36610D65F4D9}"/>
                </a:ext>
              </a:extLst>
            </p:cNvPr>
            <p:cNvSpPr/>
            <p:nvPr/>
          </p:nvSpPr>
          <p:spPr>
            <a:xfrm>
              <a:off x="2011680" y="4360635"/>
              <a:ext cx="1158240" cy="11582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7EB51F7B-AB9C-4248-A8E3-18325D9F484F}"/>
                </a:ext>
              </a:extLst>
            </p:cNvPr>
            <p:cNvGrpSpPr/>
            <p:nvPr/>
          </p:nvGrpSpPr>
          <p:grpSpPr>
            <a:xfrm>
              <a:off x="3470944" y="3979935"/>
              <a:ext cx="7668813" cy="1919640"/>
              <a:chOff x="13939891" y="3094009"/>
              <a:chExt cx="7668813" cy="1919640"/>
            </a:xfrm>
          </p:grpSpPr>
          <p:sp>
            <p:nvSpPr>
              <p:cNvPr id="85" name="Subtitle 2">
                <a:extLst>
                  <a:ext uri="{FF2B5EF4-FFF2-40B4-BE49-F238E27FC236}">
                    <a16:creationId xmlns:a16="http://schemas.microsoft.com/office/drawing/2014/main" xmlns="" id="{C57CA895-541B-384C-B2DD-9076A5032D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39891" y="3740340"/>
                <a:ext cx="7495816" cy="1273309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Pre &amp; Post Tender Support including Engineering Support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3CD5F1F1-C11F-9546-9C7A-865A6473ABD9}"/>
                  </a:ext>
                </a:extLst>
              </p:cNvPr>
              <p:cNvSpPr/>
              <p:nvPr/>
            </p:nvSpPr>
            <p:spPr>
              <a:xfrm>
                <a:off x="14112889" y="3094009"/>
                <a:ext cx="749581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Tendering &amp; Bidding Advisory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2DD102D0-FA4F-384F-B45F-0233F5E9604D}"/>
              </a:ext>
            </a:extLst>
          </p:cNvPr>
          <p:cNvGrpSpPr/>
          <p:nvPr/>
        </p:nvGrpSpPr>
        <p:grpSpPr>
          <a:xfrm>
            <a:off x="13162761" y="7058766"/>
            <a:ext cx="8955080" cy="1919640"/>
            <a:chOff x="2011680" y="7208820"/>
            <a:chExt cx="8955080" cy="191964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D9772585-2B30-2640-87FA-9AE23D4D95F4}"/>
                </a:ext>
              </a:extLst>
            </p:cNvPr>
            <p:cNvSpPr/>
            <p:nvPr/>
          </p:nvSpPr>
          <p:spPr>
            <a:xfrm>
              <a:off x="2011680" y="7589520"/>
              <a:ext cx="1158240" cy="11582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B4B86D53-DE32-B24F-A53C-EF7ADD9CC195}"/>
                </a:ext>
              </a:extLst>
            </p:cNvPr>
            <p:cNvGrpSpPr/>
            <p:nvPr/>
          </p:nvGrpSpPr>
          <p:grpSpPr>
            <a:xfrm>
              <a:off x="3470944" y="7208820"/>
              <a:ext cx="7495816" cy="1919640"/>
              <a:chOff x="13939891" y="3094009"/>
              <a:chExt cx="7495816" cy="1919640"/>
            </a:xfrm>
          </p:grpSpPr>
          <p:sp>
            <p:nvSpPr>
              <p:cNvPr id="90" name="Subtitle 2">
                <a:extLst>
                  <a:ext uri="{FF2B5EF4-FFF2-40B4-BE49-F238E27FC236}">
                    <a16:creationId xmlns:a16="http://schemas.microsoft.com/office/drawing/2014/main" xmlns="" id="{B742CCCF-684B-444E-B7E5-255F5751D9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39891" y="3740340"/>
                <a:ext cx="7495816" cy="1273309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Lato Light" panose="020F0502020204030203" pitchFamily="34" charset="0"/>
                    <a:cs typeface="Lato Light" panose="020F0502020204030203" pitchFamily="34" charset="0"/>
                  </a:rPr>
                  <a:t>Integrated Water Resource Management </a:t>
                </a:r>
                <a:endPara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9E8CC7BB-CDC1-B64B-9144-A6C9831E161C}"/>
                  </a:ext>
                </a:extLst>
              </p:cNvPr>
              <p:cNvSpPr/>
              <p:nvPr/>
            </p:nvSpPr>
            <p:spPr>
              <a:xfrm>
                <a:off x="14112890" y="3094009"/>
                <a:ext cx="62107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Infrastructure Advisory</a:t>
                </a: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E3056B29-5BFD-C947-BE54-84C3DE5B2299}"/>
              </a:ext>
            </a:extLst>
          </p:cNvPr>
          <p:cNvGrpSpPr/>
          <p:nvPr/>
        </p:nvGrpSpPr>
        <p:grpSpPr>
          <a:xfrm>
            <a:off x="13162761" y="10115957"/>
            <a:ext cx="8955080" cy="1919640"/>
            <a:chOff x="2011680" y="10326971"/>
            <a:chExt cx="8955080" cy="1919640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EFFE7941-CE93-C04F-AF74-7B6CCAC747EB}"/>
                </a:ext>
              </a:extLst>
            </p:cNvPr>
            <p:cNvSpPr/>
            <p:nvPr/>
          </p:nvSpPr>
          <p:spPr>
            <a:xfrm>
              <a:off x="2011680" y="10707671"/>
              <a:ext cx="1158240" cy="1158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FA9724F3-DB76-CB46-AA5F-18F3E9930AB2}"/>
                </a:ext>
              </a:extLst>
            </p:cNvPr>
            <p:cNvGrpSpPr/>
            <p:nvPr/>
          </p:nvGrpSpPr>
          <p:grpSpPr>
            <a:xfrm>
              <a:off x="3470944" y="10326971"/>
              <a:ext cx="7495816" cy="1919640"/>
              <a:chOff x="13939891" y="3094009"/>
              <a:chExt cx="7495816" cy="1919640"/>
            </a:xfrm>
          </p:grpSpPr>
          <p:sp>
            <p:nvSpPr>
              <p:cNvPr id="95" name="Subtitle 2">
                <a:extLst>
                  <a:ext uri="{FF2B5EF4-FFF2-40B4-BE49-F238E27FC236}">
                    <a16:creationId xmlns:a16="http://schemas.microsoft.com/office/drawing/2014/main" xmlns="" id="{295994D0-1E51-2C40-A8C3-D87CA724FB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39891" y="3740340"/>
                <a:ext cx="7495816" cy="1273309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Project Financial Management Consultancy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674E1385-24A8-604A-B764-48025FBD2681}"/>
                  </a:ext>
                </a:extLst>
              </p:cNvPr>
              <p:cNvSpPr/>
              <p:nvPr/>
            </p:nvSpPr>
            <p:spPr>
              <a:xfrm>
                <a:off x="14112890" y="3094009"/>
                <a:ext cx="62107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Financial Services</a:t>
                </a: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AE9E54C-02ED-7C42-B10E-7763F4C58EE0}"/>
              </a:ext>
            </a:extLst>
          </p:cNvPr>
          <p:cNvGrpSpPr/>
          <p:nvPr/>
        </p:nvGrpSpPr>
        <p:grpSpPr>
          <a:xfrm>
            <a:off x="2458252" y="10762288"/>
            <a:ext cx="736446" cy="706204"/>
            <a:chOff x="1157760" y="1140368"/>
            <a:chExt cx="447120" cy="428760"/>
          </a:xfrm>
          <a:solidFill>
            <a:schemeClr val="bg2"/>
          </a:solidFill>
        </p:grpSpPr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xmlns="" id="{FA0D6BB7-C36E-914F-9A5F-0EA3A33BF38C}"/>
                </a:ext>
              </a:extLst>
            </p:cNvPr>
            <p:cNvSpPr/>
            <p:nvPr/>
          </p:nvSpPr>
          <p:spPr>
            <a:xfrm>
              <a:off x="1157760" y="1140368"/>
              <a:ext cx="447120" cy="428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43" h="1192">
                  <a:moveTo>
                    <a:pt x="1180" y="957"/>
                  </a:moveTo>
                  <a:lnTo>
                    <a:pt x="592" y="957"/>
                  </a:lnTo>
                  <a:lnTo>
                    <a:pt x="798" y="345"/>
                  </a:lnTo>
                  <a:lnTo>
                    <a:pt x="1188" y="345"/>
                  </a:lnTo>
                  <a:lnTo>
                    <a:pt x="1188" y="949"/>
                  </a:lnTo>
                  <a:cubicBezTo>
                    <a:pt x="1188" y="953"/>
                    <a:pt x="1184" y="957"/>
                    <a:pt x="1180" y="957"/>
                  </a:cubicBezTo>
                  <a:close/>
                  <a:moveTo>
                    <a:pt x="429" y="1115"/>
                  </a:moveTo>
                  <a:lnTo>
                    <a:pt x="413" y="1033"/>
                  </a:lnTo>
                  <a:lnTo>
                    <a:pt x="699" y="190"/>
                  </a:lnTo>
                  <a:lnTo>
                    <a:pt x="782" y="218"/>
                  </a:lnTo>
                  <a:lnTo>
                    <a:pt x="498" y="1061"/>
                  </a:lnTo>
                  <a:close/>
                  <a:moveTo>
                    <a:pt x="63" y="957"/>
                  </a:moveTo>
                  <a:cubicBezTo>
                    <a:pt x="59" y="957"/>
                    <a:pt x="55" y="953"/>
                    <a:pt x="55" y="949"/>
                  </a:cubicBezTo>
                  <a:lnTo>
                    <a:pt x="55" y="345"/>
                  </a:lnTo>
                  <a:lnTo>
                    <a:pt x="588" y="345"/>
                  </a:lnTo>
                  <a:lnTo>
                    <a:pt x="381" y="957"/>
                  </a:lnTo>
                  <a:close/>
                  <a:moveTo>
                    <a:pt x="63" y="235"/>
                  </a:moveTo>
                  <a:lnTo>
                    <a:pt x="625" y="235"/>
                  </a:lnTo>
                  <a:lnTo>
                    <a:pt x="600" y="309"/>
                  </a:lnTo>
                  <a:lnTo>
                    <a:pt x="55" y="309"/>
                  </a:lnTo>
                  <a:lnTo>
                    <a:pt x="55" y="243"/>
                  </a:lnTo>
                  <a:cubicBezTo>
                    <a:pt x="55" y="239"/>
                    <a:pt x="59" y="235"/>
                    <a:pt x="63" y="235"/>
                  </a:cubicBezTo>
                  <a:close/>
                  <a:moveTo>
                    <a:pt x="742" y="63"/>
                  </a:moveTo>
                  <a:lnTo>
                    <a:pt x="824" y="93"/>
                  </a:lnTo>
                  <a:lnTo>
                    <a:pt x="800" y="165"/>
                  </a:lnTo>
                  <a:lnTo>
                    <a:pt x="717" y="137"/>
                  </a:lnTo>
                  <a:close/>
                  <a:moveTo>
                    <a:pt x="1188" y="243"/>
                  </a:moveTo>
                  <a:lnTo>
                    <a:pt x="1188" y="309"/>
                  </a:lnTo>
                  <a:lnTo>
                    <a:pt x="810" y="309"/>
                  </a:lnTo>
                  <a:lnTo>
                    <a:pt x="834" y="235"/>
                  </a:lnTo>
                  <a:lnTo>
                    <a:pt x="1180" y="235"/>
                  </a:lnTo>
                  <a:cubicBezTo>
                    <a:pt x="1184" y="235"/>
                    <a:pt x="1188" y="239"/>
                    <a:pt x="1188" y="243"/>
                  </a:cubicBezTo>
                  <a:close/>
                  <a:moveTo>
                    <a:pt x="1180" y="180"/>
                  </a:moveTo>
                  <a:lnTo>
                    <a:pt x="853" y="180"/>
                  </a:lnTo>
                  <a:lnTo>
                    <a:pt x="885" y="85"/>
                  </a:lnTo>
                  <a:cubicBezTo>
                    <a:pt x="890" y="71"/>
                    <a:pt x="882" y="56"/>
                    <a:pt x="868" y="50"/>
                  </a:cubicBezTo>
                  <a:lnTo>
                    <a:pt x="735" y="1"/>
                  </a:lnTo>
                  <a:cubicBezTo>
                    <a:pt x="728" y="-1"/>
                    <a:pt x="720" y="-1"/>
                    <a:pt x="713" y="2"/>
                  </a:cubicBezTo>
                  <a:cubicBezTo>
                    <a:pt x="707" y="6"/>
                    <a:pt x="701" y="11"/>
                    <a:pt x="699" y="18"/>
                  </a:cubicBezTo>
                  <a:lnTo>
                    <a:pt x="657" y="143"/>
                  </a:lnTo>
                  <a:cubicBezTo>
                    <a:pt x="656" y="144"/>
                    <a:pt x="656" y="145"/>
                    <a:pt x="656" y="146"/>
                  </a:cubicBezTo>
                  <a:cubicBezTo>
                    <a:pt x="655" y="147"/>
                    <a:pt x="655" y="147"/>
                    <a:pt x="655" y="148"/>
                  </a:cubicBezTo>
                  <a:lnTo>
                    <a:pt x="644" y="180"/>
                  </a:lnTo>
                  <a:lnTo>
                    <a:pt x="643" y="180"/>
                  </a:lnTo>
                  <a:lnTo>
                    <a:pt x="63" y="180"/>
                  </a:lnTo>
                  <a:cubicBezTo>
                    <a:pt x="28" y="180"/>
                    <a:pt x="0" y="208"/>
                    <a:pt x="0" y="243"/>
                  </a:cubicBezTo>
                  <a:lnTo>
                    <a:pt x="0" y="949"/>
                  </a:lnTo>
                  <a:cubicBezTo>
                    <a:pt x="0" y="984"/>
                    <a:pt x="28" y="1012"/>
                    <a:pt x="63" y="1012"/>
                  </a:cubicBezTo>
                  <a:lnTo>
                    <a:pt x="362" y="1012"/>
                  </a:lnTo>
                  <a:lnTo>
                    <a:pt x="358" y="1022"/>
                  </a:lnTo>
                  <a:cubicBezTo>
                    <a:pt x="357" y="1027"/>
                    <a:pt x="356" y="1032"/>
                    <a:pt x="357" y="1036"/>
                  </a:cubicBezTo>
                  <a:lnTo>
                    <a:pt x="384" y="1170"/>
                  </a:lnTo>
                  <a:cubicBezTo>
                    <a:pt x="386" y="1179"/>
                    <a:pt x="392" y="1187"/>
                    <a:pt x="401" y="1190"/>
                  </a:cubicBezTo>
                  <a:cubicBezTo>
                    <a:pt x="404" y="1192"/>
                    <a:pt x="408" y="1192"/>
                    <a:pt x="411" y="1192"/>
                  </a:cubicBezTo>
                  <a:cubicBezTo>
                    <a:pt x="417" y="1192"/>
                    <a:pt x="423" y="1190"/>
                    <a:pt x="428" y="1186"/>
                  </a:cubicBezTo>
                  <a:lnTo>
                    <a:pt x="539" y="1099"/>
                  </a:lnTo>
                  <a:cubicBezTo>
                    <a:pt x="543" y="1096"/>
                    <a:pt x="546" y="1091"/>
                    <a:pt x="548" y="1086"/>
                  </a:cubicBezTo>
                  <a:lnTo>
                    <a:pt x="573" y="1012"/>
                  </a:lnTo>
                  <a:lnTo>
                    <a:pt x="1180" y="1012"/>
                  </a:lnTo>
                  <a:cubicBezTo>
                    <a:pt x="1215" y="1012"/>
                    <a:pt x="1243" y="984"/>
                    <a:pt x="1243" y="949"/>
                  </a:cubicBezTo>
                  <a:lnTo>
                    <a:pt x="1243" y="243"/>
                  </a:lnTo>
                  <a:cubicBezTo>
                    <a:pt x="1243" y="208"/>
                    <a:pt x="1215" y="180"/>
                    <a:pt x="1180" y="1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xmlns="" id="{89F242AD-5095-294E-815A-FDC35BDFDB05}"/>
                </a:ext>
              </a:extLst>
            </p:cNvPr>
            <p:cNvSpPr/>
            <p:nvPr/>
          </p:nvSpPr>
          <p:spPr>
            <a:xfrm>
              <a:off x="1196640" y="1232168"/>
              <a:ext cx="14040" cy="14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xmlns="" id="{0E6742AC-C886-6A41-9012-2F5CB9D506A9}"/>
                </a:ext>
              </a:extLst>
            </p:cNvPr>
            <p:cNvSpPr/>
            <p:nvPr/>
          </p:nvSpPr>
          <p:spPr>
            <a:xfrm>
              <a:off x="1218240" y="1232168"/>
              <a:ext cx="14040" cy="14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xmlns="" id="{6FCC1B3C-6440-5B44-AC2F-05DF7C6731D4}"/>
                </a:ext>
              </a:extLst>
            </p:cNvPr>
            <p:cNvSpPr/>
            <p:nvPr/>
          </p:nvSpPr>
          <p:spPr>
            <a:xfrm>
              <a:off x="1239840" y="1232168"/>
              <a:ext cx="14040" cy="14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102" name="Freeform 101">
            <a:extLst>
              <a:ext uri="{FF2B5EF4-FFF2-40B4-BE49-F238E27FC236}">
                <a16:creationId xmlns:a16="http://schemas.microsoft.com/office/drawing/2014/main" xmlns="" id="{CFDF6758-2D7F-0C4A-82A5-B074AD3954CD}"/>
              </a:ext>
            </a:extLst>
          </p:cNvPr>
          <p:cNvSpPr/>
          <p:nvPr/>
        </p:nvSpPr>
        <p:spPr>
          <a:xfrm>
            <a:off x="13288488" y="4672637"/>
            <a:ext cx="906786" cy="63049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6" h="964">
                <a:moveTo>
                  <a:pt x="1051" y="523"/>
                </a:moveTo>
                <a:cubicBezTo>
                  <a:pt x="1046" y="533"/>
                  <a:pt x="1040" y="542"/>
                  <a:pt x="1034" y="551"/>
                </a:cubicBezTo>
                <a:cubicBezTo>
                  <a:pt x="1032" y="553"/>
                  <a:pt x="1026" y="558"/>
                  <a:pt x="1020" y="563"/>
                </a:cubicBezTo>
                <a:lnTo>
                  <a:pt x="917" y="480"/>
                </a:lnTo>
                <a:lnTo>
                  <a:pt x="917" y="479"/>
                </a:lnTo>
                <a:cubicBezTo>
                  <a:pt x="916" y="479"/>
                  <a:pt x="896" y="460"/>
                  <a:pt x="865" y="433"/>
                </a:cubicBezTo>
                <a:cubicBezTo>
                  <a:pt x="863" y="431"/>
                  <a:pt x="860" y="429"/>
                  <a:pt x="858" y="428"/>
                </a:cubicBezTo>
                <a:cubicBezTo>
                  <a:pt x="852" y="419"/>
                  <a:pt x="842" y="413"/>
                  <a:pt x="831" y="415"/>
                </a:cubicBezTo>
                <a:cubicBezTo>
                  <a:pt x="813" y="416"/>
                  <a:pt x="796" y="411"/>
                  <a:pt x="783" y="401"/>
                </a:cubicBezTo>
                <a:cubicBezTo>
                  <a:pt x="769" y="390"/>
                  <a:pt x="760" y="374"/>
                  <a:pt x="758" y="357"/>
                </a:cubicBezTo>
                <a:cubicBezTo>
                  <a:pt x="757" y="342"/>
                  <a:pt x="743" y="331"/>
                  <a:pt x="728" y="332"/>
                </a:cubicBezTo>
                <a:lnTo>
                  <a:pt x="608" y="345"/>
                </a:lnTo>
                <a:cubicBezTo>
                  <a:pt x="602" y="346"/>
                  <a:pt x="597" y="348"/>
                  <a:pt x="593" y="352"/>
                </a:cubicBezTo>
                <a:cubicBezTo>
                  <a:pt x="587" y="357"/>
                  <a:pt x="583" y="365"/>
                  <a:pt x="583" y="373"/>
                </a:cubicBezTo>
                <a:cubicBezTo>
                  <a:pt x="583" y="374"/>
                  <a:pt x="583" y="375"/>
                  <a:pt x="583" y="376"/>
                </a:cubicBezTo>
                <a:cubicBezTo>
                  <a:pt x="584" y="383"/>
                  <a:pt x="581" y="405"/>
                  <a:pt x="569" y="435"/>
                </a:cubicBezTo>
                <a:cubicBezTo>
                  <a:pt x="558" y="465"/>
                  <a:pt x="546" y="482"/>
                  <a:pt x="540" y="486"/>
                </a:cubicBezTo>
                <a:cubicBezTo>
                  <a:pt x="538" y="487"/>
                  <a:pt x="530" y="490"/>
                  <a:pt x="518" y="488"/>
                </a:cubicBezTo>
                <a:cubicBezTo>
                  <a:pt x="508" y="486"/>
                  <a:pt x="502" y="483"/>
                  <a:pt x="499" y="481"/>
                </a:cubicBezTo>
                <a:lnTo>
                  <a:pt x="533" y="311"/>
                </a:lnTo>
                <a:lnTo>
                  <a:pt x="651" y="274"/>
                </a:lnTo>
                <a:cubicBezTo>
                  <a:pt x="653" y="274"/>
                  <a:pt x="655" y="273"/>
                  <a:pt x="656" y="272"/>
                </a:cubicBezTo>
                <a:lnTo>
                  <a:pt x="943" y="229"/>
                </a:lnTo>
                <a:lnTo>
                  <a:pt x="1109" y="445"/>
                </a:lnTo>
                <a:cubicBezTo>
                  <a:pt x="1081" y="473"/>
                  <a:pt x="1065" y="499"/>
                  <a:pt x="1051" y="523"/>
                </a:cubicBezTo>
                <a:close/>
                <a:moveTo>
                  <a:pt x="1073" y="709"/>
                </a:moveTo>
                <a:lnTo>
                  <a:pt x="1072" y="710"/>
                </a:lnTo>
                <a:cubicBezTo>
                  <a:pt x="1072" y="710"/>
                  <a:pt x="1072" y="711"/>
                  <a:pt x="1071" y="711"/>
                </a:cubicBezTo>
                <a:cubicBezTo>
                  <a:pt x="1063" y="721"/>
                  <a:pt x="1049" y="722"/>
                  <a:pt x="1039" y="714"/>
                </a:cubicBezTo>
                <a:lnTo>
                  <a:pt x="1010" y="691"/>
                </a:lnTo>
                <a:cubicBezTo>
                  <a:pt x="1010" y="690"/>
                  <a:pt x="1009" y="690"/>
                  <a:pt x="1009" y="689"/>
                </a:cubicBezTo>
                <a:lnTo>
                  <a:pt x="849" y="560"/>
                </a:lnTo>
                <a:cubicBezTo>
                  <a:pt x="837" y="551"/>
                  <a:pt x="820" y="553"/>
                  <a:pt x="810" y="565"/>
                </a:cubicBezTo>
                <a:cubicBezTo>
                  <a:pt x="805" y="571"/>
                  <a:pt x="803" y="578"/>
                  <a:pt x="804" y="585"/>
                </a:cubicBezTo>
                <a:cubicBezTo>
                  <a:pt x="805" y="593"/>
                  <a:pt x="808" y="599"/>
                  <a:pt x="814" y="604"/>
                </a:cubicBezTo>
                <a:lnTo>
                  <a:pt x="975" y="733"/>
                </a:lnTo>
                <a:cubicBezTo>
                  <a:pt x="986" y="743"/>
                  <a:pt x="988" y="761"/>
                  <a:pt x="979" y="773"/>
                </a:cubicBezTo>
                <a:lnTo>
                  <a:pt x="978" y="774"/>
                </a:lnTo>
                <a:cubicBezTo>
                  <a:pt x="971" y="783"/>
                  <a:pt x="957" y="784"/>
                  <a:pt x="949" y="777"/>
                </a:cubicBezTo>
                <a:lnTo>
                  <a:pt x="783" y="643"/>
                </a:lnTo>
                <a:cubicBezTo>
                  <a:pt x="771" y="634"/>
                  <a:pt x="753" y="635"/>
                  <a:pt x="744" y="647"/>
                </a:cubicBezTo>
                <a:cubicBezTo>
                  <a:pt x="739" y="653"/>
                  <a:pt x="737" y="661"/>
                  <a:pt x="738" y="668"/>
                </a:cubicBezTo>
                <a:cubicBezTo>
                  <a:pt x="739" y="675"/>
                  <a:pt x="742" y="682"/>
                  <a:pt x="748" y="687"/>
                </a:cubicBezTo>
                <a:lnTo>
                  <a:pt x="877" y="790"/>
                </a:lnTo>
                <a:cubicBezTo>
                  <a:pt x="889" y="800"/>
                  <a:pt x="891" y="817"/>
                  <a:pt x="883" y="829"/>
                </a:cubicBezTo>
                <a:cubicBezTo>
                  <a:pt x="882" y="829"/>
                  <a:pt x="882" y="830"/>
                  <a:pt x="882" y="830"/>
                </a:cubicBezTo>
                <a:cubicBezTo>
                  <a:pt x="881" y="830"/>
                  <a:pt x="881" y="831"/>
                  <a:pt x="880" y="831"/>
                </a:cubicBezTo>
                <a:cubicBezTo>
                  <a:pt x="873" y="840"/>
                  <a:pt x="859" y="841"/>
                  <a:pt x="850" y="834"/>
                </a:cubicBezTo>
                <a:lnTo>
                  <a:pt x="716" y="726"/>
                </a:lnTo>
                <a:cubicBezTo>
                  <a:pt x="707" y="719"/>
                  <a:pt x="695" y="718"/>
                  <a:pt x="686" y="724"/>
                </a:cubicBezTo>
                <a:cubicBezTo>
                  <a:pt x="682" y="725"/>
                  <a:pt x="679" y="728"/>
                  <a:pt x="677" y="731"/>
                </a:cubicBezTo>
                <a:cubicBezTo>
                  <a:pt x="667" y="743"/>
                  <a:pt x="669" y="760"/>
                  <a:pt x="681" y="770"/>
                </a:cubicBezTo>
                <a:lnTo>
                  <a:pt x="774" y="843"/>
                </a:lnTo>
                <a:cubicBezTo>
                  <a:pt x="780" y="848"/>
                  <a:pt x="784" y="855"/>
                  <a:pt x="785" y="862"/>
                </a:cubicBezTo>
                <a:cubicBezTo>
                  <a:pt x="788" y="875"/>
                  <a:pt x="784" y="881"/>
                  <a:pt x="781" y="885"/>
                </a:cubicBezTo>
                <a:cubicBezTo>
                  <a:pt x="776" y="891"/>
                  <a:pt x="771" y="893"/>
                  <a:pt x="764" y="893"/>
                </a:cubicBezTo>
                <a:cubicBezTo>
                  <a:pt x="758" y="893"/>
                  <a:pt x="751" y="890"/>
                  <a:pt x="745" y="886"/>
                </a:cubicBezTo>
                <a:lnTo>
                  <a:pt x="684" y="837"/>
                </a:lnTo>
                <a:cubicBezTo>
                  <a:pt x="681" y="818"/>
                  <a:pt x="671" y="800"/>
                  <a:pt x="655" y="786"/>
                </a:cubicBezTo>
                <a:cubicBezTo>
                  <a:pt x="648" y="781"/>
                  <a:pt x="640" y="777"/>
                  <a:pt x="632" y="774"/>
                </a:cubicBezTo>
                <a:lnTo>
                  <a:pt x="643" y="760"/>
                </a:lnTo>
                <a:cubicBezTo>
                  <a:pt x="671" y="726"/>
                  <a:pt x="665" y="675"/>
                  <a:pt x="630" y="647"/>
                </a:cubicBezTo>
                <a:cubicBezTo>
                  <a:pt x="597" y="620"/>
                  <a:pt x="548" y="624"/>
                  <a:pt x="520" y="656"/>
                </a:cubicBezTo>
                <a:cubicBezTo>
                  <a:pt x="515" y="649"/>
                  <a:pt x="509" y="642"/>
                  <a:pt x="502" y="636"/>
                </a:cubicBezTo>
                <a:cubicBezTo>
                  <a:pt x="476" y="615"/>
                  <a:pt x="441" y="613"/>
                  <a:pt x="413" y="629"/>
                </a:cubicBezTo>
                <a:cubicBezTo>
                  <a:pt x="408" y="619"/>
                  <a:pt x="401" y="610"/>
                  <a:pt x="392" y="603"/>
                </a:cubicBezTo>
                <a:cubicBezTo>
                  <a:pt x="385" y="597"/>
                  <a:pt x="377" y="593"/>
                  <a:pt x="369" y="590"/>
                </a:cubicBezTo>
                <a:cubicBezTo>
                  <a:pt x="367" y="586"/>
                  <a:pt x="363" y="582"/>
                  <a:pt x="359" y="579"/>
                </a:cubicBezTo>
                <a:cubicBezTo>
                  <a:pt x="349" y="572"/>
                  <a:pt x="337" y="563"/>
                  <a:pt x="334" y="560"/>
                </a:cubicBezTo>
                <a:cubicBezTo>
                  <a:pt x="327" y="550"/>
                  <a:pt x="322" y="541"/>
                  <a:pt x="316" y="531"/>
                </a:cubicBezTo>
                <a:cubicBezTo>
                  <a:pt x="302" y="507"/>
                  <a:pt x="286" y="481"/>
                  <a:pt x="258" y="453"/>
                </a:cubicBezTo>
                <a:lnTo>
                  <a:pt x="426" y="243"/>
                </a:lnTo>
                <a:cubicBezTo>
                  <a:pt x="430" y="243"/>
                  <a:pt x="434" y="243"/>
                  <a:pt x="437" y="244"/>
                </a:cubicBezTo>
                <a:cubicBezTo>
                  <a:pt x="463" y="246"/>
                  <a:pt x="498" y="250"/>
                  <a:pt x="531" y="254"/>
                </a:cubicBezTo>
                <a:lnTo>
                  <a:pt x="501" y="264"/>
                </a:lnTo>
                <a:cubicBezTo>
                  <a:pt x="492" y="267"/>
                  <a:pt x="485" y="275"/>
                  <a:pt x="483" y="284"/>
                </a:cubicBezTo>
                <a:lnTo>
                  <a:pt x="443" y="476"/>
                </a:lnTo>
                <a:cubicBezTo>
                  <a:pt x="443" y="478"/>
                  <a:pt x="443" y="480"/>
                  <a:pt x="443" y="482"/>
                </a:cubicBezTo>
                <a:cubicBezTo>
                  <a:pt x="443" y="503"/>
                  <a:pt x="456" y="521"/>
                  <a:pt x="478" y="532"/>
                </a:cubicBezTo>
                <a:cubicBezTo>
                  <a:pt x="492" y="539"/>
                  <a:pt x="510" y="544"/>
                  <a:pt x="527" y="544"/>
                </a:cubicBezTo>
                <a:cubicBezTo>
                  <a:pt x="544" y="544"/>
                  <a:pt x="561" y="540"/>
                  <a:pt x="573" y="530"/>
                </a:cubicBezTo>
                <a:cubicBezTo>
                  <a:pt x="596" y="514"/>
                  <a:pt x="613" y="476"/>
                  <a:pt x="621" y="455"/>
                </a:cubicBezTo>
                <a:cubicBezTo>
                  <a:pt x="624" y="446"/>
                  <a:pt x="633" y="421"/>
                  <a:pt x="637" y="398"/>
                </a:cubicBezTo>
                <a:lnTo>
                  <a:pt x="710" y="390"/>
                </a:lnTo>
                <a:cubicBezTo>
                  <a:pt x="717" y="411"/>
                  <a:pt x="730" y="429"/>
                  <a:pt x="748" y="444"/>
                </a:cubicBezTo>
                <a:cubicBezTo>
                  <a:pt x="770" y="461"/>
                  <a:pt x="796" y="470"/>
                  <a:pt x="823" y="470"/>
                </a:cubicBezTo>
                <a:cubicBezTo>
                  <a:pt x="824" y="470"/>
                  <a:pt x="824" y="470"/>
                  <a:pt x="825" y="470"/>
                </a:cubicBezTo>
                <a:cubicBezTo>
                  <a:pt x="826" y="472"/>
                  <a:pt x="827" y="473"/>
                  <a:pt x="829" y="474"/>
                </a:cubicBezTo>
                <a:cubicBezTo>
                  <a:pt x="853" y="496"/>
                  <a:pt x="871" y="512"/>
                  <a:pt x="877" y="518"/>
                </a:cubicBezTo>
                <a:cubicBezTo>
                  <a:pt x="878" y="519"/>
                  <a:pt x="879" y="520"/>
                  <a:pt x="881" y="521"/>
                </a:cubicBezTo>
                <a:lnTo>
                  <a:pt x="1069" y="672"/>
                </a:lnTo>
                <a:cubicBezTo>
                  <a:pt x="1080" y="681"/>
                  <a:pt x="1082" y="698"/>
                  <a:pt x="1073" y="709"/>
                </a:cubicBezTo>
                <a:close/>
                <a:moveTo>
                  <a:pt x="598" y="899"/>
                </a:moveTo>
                <a:cubicBezTo>
                  <a:pt x="589" y="910"/>
                  <a:pt x="573" y="912"/>
                  <a:pt x="562" y="903"/>
                </a:cubicBezTo>
                <a:cubicBezTo>
                  <a:pt x="551" y="894"/>
                  <a:pt x="549" y="878"/>
                  <a:pt x="558" y="867"/>
                </a:cubicBezTo>
                <a:lnTo>
                  <a:pt x="585" y="834"/>
                </a:lnTo>
                <a:cubicBezTo>
                  <a:pt x="590" y="827"/>
                  <a:pt x="597" y="824"/>
                  <a:pt x="605" y="824"/>
                </a:cubicBezTo>
                <a:cubicBezTo>
                  <a:pt x="610" y="824"/>
                  <a:pt x="616" y="826"/>
                  <a:pt x="621" y="830"/>
                </a:cubicBezTo>
                <a:cubicBezTo>
                  <a:pt x="632" y="838"/>
                  <a:pt x="633" y="854"/>
                  <a:pt x="625" y="865"/>
                </a:cubicBezTo>
                <a:close/>
                <a:moveTo>
                  <a:pt x="484" y="858"/>
                </a:moveTo>
                <a:cubicBezTo>
                  <a:pt x="477" y="859"/>
                  <a:pt x="471" y="857"/>
                  <a:pt x="465" y="853"/>
                </a:cubicBezTo>
                <a:cubicBezTo>
                  <a:pt x="460" y="849"/>
                  <a:pt x="457" y="843"/>
                  <a:pt x="456" y="836"/>
                </a:cubicBezTo>
                <a:cubicBezTo>
                  <a:pt x="455" y="829"/>
                  <a:pt x="457" y="822"/>
                  <a:pt x="461" y="817"/>
                </a:cubicBezTo>
                <a:lnTo>
                  <a:pt x="560" y="694"/>
                </a:lnTo>
                <a:cubicBezTo>
                  <a:pt x="569" y="683"/>
                  <a:pt x="585" y="681"/>
                  <a:pt x="596" y="690"/>
                </a:cubicBezTo>
                <a:cubicBezTo>
                  <a:pt x="607" y="699"/>
                  <a:pt x="609" y="715"/>
                  <a:pt x="600" y="726"/>
                </a:cubicBezTo>
                <a:lnTo>
                  <a:pt x="501" y="849"/>
                </a:lnTo>
                <a:cubicBezTo>
                  <a:pt x="497" y="854"/>
                  <a:pt x="491" y="857"/>
                  <a:pt x="484" y="858"/>
                </a:cubicBezTo>
                <a:close/>
                <a:moveTo>
                  <a:pt x="382" y="786"/>
                </a:moveTo>
                <a:cubicBezTo>
                  <a:pt x="377" y="782"/>
                  <a:pt x="374" y="776"/>
                  <a:pt x="373" y="769"/>
                </a:cubicBezTo>
                <a:cubicBezTo>
                  <a:pt x="372" y="762"/>
                  <a:pt x="374" y="756"/>
                  <a:pt x="378" y="750"/>
                </a:cubicBezTo>
                <a:lnTo>
                  <a:pt x="432" y="684"/>
                </a:lnTo>
                <a:cubicBezTo>
                  <a:pt x="440" y="672"/>
                  <a:pt x="457" y="671"/>
                  <a:pt x="468" y="680"/>
                </a:cubicBezTo>
                <a:cubicBezTo>
                  <a:pt x="473" y="684"/>
                  <a:pt x="476" y="690"/>
                  <a:pt x="477" y="697"/>
                </a:cubicBezTo>
                <a:cubicBezTo>
                  <a:pt x="478" y="703"/>
                  <a:pt x="476" y="710"/>
                  <a:pt x="472" y="715"/>
                </a:cubicBezTo>
                <a:lnTo>
                  <a:pt x="418" y="782"/>
                </a:lnTo>
                <a:cubicBezTo>
                  <a:pt x="409" y="793"/>
                  <a:pt x="393" y="795"/>
                  <a:pt x="382" y="786"/>
                </a:cubicBezTo>
                <a:close/>
                <a:moveTo>
                  <a:pt x="299" y="719"/>
                </a:moveTo>
                <a:cubicBezTo>
                  <a:pt x="288" y="710"/>
                  <a:pt x="286" y="694"/>
                  <a:pt x="295" y="683"/>
                </a:cubicBezTo>
                <a:lnTo>
                  <a:pt x="322" y="650"/>
                </a:lnTo>
                <a:cubicBezTo>
                  <a:pt x="326" y="645"/>
                  <a:pt x="332" y="641"/>
                  <a:pt x="339" y="641"/>
                </a:cubicBezTo>
                <a:cubicBezTo>
                  <a:pt x="340" y="640"/>
                  <a:pt x="341" y="640"/>
                  <a:pt x="341" y="640"/>
                </a:cubicBezTo>
                <a:cubicBezTo>
                  <a:pt x="347" y="640"/>
                  <a:pt x="353" y="642"/>
                  <a:pt x="357" y="646"/>
                </a:cubicBezTo>
                <a:cubicBezTo>
                  <a:pt x="368" y="655"/>
                  <a:pt x="370" y="671"/>
                  <a:pt x="361" y="682"/>
                </a:cubicBezTo>
                <a:lnTo>
                  <a:pt x="335" y="715"/>
                </a:lnTo>
                <a:cubicBezTo>
                  <a:pt x="326" y="726"/>
                  <a:pt x="310" y="728"/>
                  <a:pt x="299" y="719"/>
                </a:cubicBezTo>
                <a:close/>
                <a:moveTo>
                  <a:pt x="1381" y="389"/>
                </a:moveTo>
                <a:cubicBezTo>
                  <a:pt x="1372" y="377"/>
                  <a:pt x="1354" y="375"/>
                  <a:pt x="1342" y="384"/>
                </a:cubicBezTo>
                <a:lnTo>
                  <a:pt x="1235" y="466"/>
                </a:lnTo>
                <a:cubicBezTo>
                  <a:pt x="1221" y="477"/>
                  <a:pt x="1200" y="474"/>
                  <a:pt x="1189" y="460"/>
                </a:cubicBezTo>
                <a:lnTo>
                  <a:pt x="1172" y="438"/>
                </a:lnTo>
                <a:cubicBezTo>
                  <a:pt x="1171" y="435"/>
                  <a:pt x="1170" y="432"/>
                  <a:pt x="1168" y="430"/>
                </a:cubicBezTo>
                <a:cubicBezTo>
                  <a:pt x="1167" y="428"/>
                  <a:pt x="1165" y="427"/>
                  <a:pt x="1163" y="426"/>
                </a:cubicBezTo>
                <a:lnTo>
                  <a:pt x="986" y="194"/>
                </a:lnTo>
                <a:cubicBezTo>
                  <a:pt x="980" y="187"/>
                  <a:pt x="978" y="178"/>
                  <a:pt x="979" y="169"/>
                </a:cubicBezTo>
                <a:cubicBezTo>
                  <a:pt x="980" y="161"/>
                  <a:pt x="985" y="153"/>
                  <a:pt x="992" y="148"/>
                </a:cubicBezTo>
                <a:lnTo>
                  <a:pt x="1099" y="66"/>
                </a:lnTo>
                <a:cubicBezTo>
                  <a:pt x="1111" y="57"/>
                  <a:pt x="1113" y="39"/>
                  <a:pt x="1104" y="27"/>
                </a:cubicBezTo>
                <a:cubicBezTo>
                  <a:pt x="1095" y="15"/>
                  <a:pt x="1077" y="13"/>
                  <a:pt x="1065" y="22"/>
                </a:cubicBezTo>
                <a:lnTo>
                  <a:pt x="958" y="104"/>
                </a:lnTo>
                <a:cubicBezTo>
                  <a:pt x="940" y="118"/>
                  <a:pt x="928" y="139"/>
                  <a:pt x="925" y="162"/>
                </a:cubicBezTo>
                <a:cubicBezTo>
                  <a:pt x="924" y="167"/>
                  <a:pt x="924" y="171"/>
                  <a:pt x="924" y="175"/>
                </a:cubicBezTo>
                <a:lnTo>
                  <a:pt x="639" y="219"/>
                </a:lnTo>
                <a:cubicBezTo>
                  <a:pt x="638" y="219"/>
                  <a:pt x="636" y="220"/>
                  <a:pt x="635" y="220"/>
                </a:cubicBezTo>
                <a:cubicBezTo>
                  <a:pt x="602" y="207"/>
                  <a:pt x="537" y="199"/>
                  <a:pt x="461" y="191"/>
                </a:cubicBezTo>
                <a:cubicBezTo>
                  <a:pt x="475" y="156"/>
                  <a:pt x="465" y="115"/>
                  <a:pt x="434" y="90"/>
                </a:cubicBezTo>
                <a:lnTo>
                  <a:pt x="329" y="6"/>
                </a:lnTo>
                <a:cubicBezTo>
                  <a:pt x="317" y="-3"/>
                  <a:pt x="299" y="-1"/>
                  <a:pt x="290" y="11"/>
                </a:cubicBezTo>
                <a:cubicBezTo>
                  <a:pt x="280" y="23"/>
                  <a:pt x="282" y="40"/>
                  <a:pt x="294" y="50"/>
                </a:cubicBezTo>
                <a:lnTo>
                  <a:pt x="400" y="133"/>
                </a:lnTo>
                <a:cubicBezTo>
                  <a:pt x="414" y="145"/>
                  <a:pt x="416" y="165"/>
                  <a:pt x="405" y="180"/>
                </a:cubicBezTo>
                <a:lnTo>
                  <a:pt x="196" y="442"/>
                </a:lnTo>
                <a:cubicBezTo>
                  <a:pt x="185" y="456"/>
                  <a:pt x="164" y="458"/>
                  <a:pt x="150" y="447"/>
                </a:cubicBezTo>
                <a:lnTo>
                  <a:pt x="45" y="363"/>
                </a:lnTo>
                <a:cubicBezTo>
                  <a:pt x="33" y="354"/>
                  <a:pt x="16" y="356"/>
                  <a:pt x="6" y="367"/>
                </a:cubicBezTo>
                <a:cubicBezTo>
                  <a:pt x="-3" y="379"/>
                  <a:pt x="-1" y="397"/>
                  <a:pt x="10" y="406"/>
                </a:cubicBezTo>
                <a:lnTo>
                  <a:pt x="116" y="490"/>
                </a:lnTo>
                <a:cubicBezTo>
                  <a:pt x="132" y="503"/>
                  <a:pt x="151" y="509"/>
                  <a:pt x="171" y="509"/>
                </a:cubicBezTo>
                <a:cubicBezTo>
                  <a:pt x="188" y="509"/>
                  <a:pt x="206" y="504"/>
                  <a:pt x="220" y="494"/>
                </a:cubicBezTo>
                <a:cubicBezTo>
                  <a:pt x="243" y="516"/>
                  <a:pt x="255" y="537"/>
                  <a:pt x="268" y="559"/>
                </a:cubicBezTo>
                <a:cubicBezTo>
                  <a:pt x="274" y="569"/>
                  <a:pt x="281" y="580"/>
                  <a:pt x="288" y="591"/>
                </a:cubicBezTo>
                <a:cubicBezTo>
                  <a:pt x="290" y="594"/>
                  <a:pt x="293" y="597"/>
                  <a:pt x="295" y="599"/>
                </a:cubicBezTo>
                <a:cubicBezTo>
                  <a:pt x="289" y="604"/>
                  <a:pt x="283" y="609"/>
                  <a:pt x="278" y="615"/>
                </a:cubicBezTo>
                <a:lnTo>
                  <a:pt x="252" y="649"/>
                </a:lnTo>
                <a:cubicBezTo>
                  <a:pt x="224" y="684"/>
                  <a:pt x="229" y="734"/>
                  <a:pt x="264" y="762"/>
                </a:cubicBezTo>
                <a:cubicBezTo>
                  <a:pt x="279" y="774"/>
                  <a:pt x="297" y="780"/>
                  <a:pt x="315" y="780"/>
                </a:cubicBezTo>
                <a:cubicBezTo>
                  <a:pt x="316" y="780"/>
                  <a:pt x="317" y="780"/>
                  <a:pt x="319" y="780"/>
                </a:cubicBezTo>
                <a:cubicBezTo>
                  <a:pt x="322" y="799"/>
                  <a:pt x="332" y="817"/>
                  <a:pt x="348" y="829"/>
                </a:cubicBezTo>
                <a:cubicBezTo>
                  <a:pt x="362" y="841"/>
                  <a:pt x="380" y="847"/>
                  <a:pt x="398" y="847"/>
                </a:cubicBezTo>
                <a:cubicBezTo>
                  <a:pt x="399" y="847"/>
                  <a:pt x="401" y="847"/>
                  <a:pt x="402" y="847"/>
                </a:cubicBezTo>
                <a:cubicBezTo>
                  <a:pt x="405" y="866"/>
                  <a:pt x="415" y="883"/>
                  <a:pt x="431" y="896"/>
                </a:cubicBezTo>
                <a:cubicBezTo>
                  <a:pt x="445" y="908"/>
                  <a:pt x="463" y="914"/>
                  <a:pt x="481" y="914"/>
                </a:cubicBezTo>
                <a:cubicBezTo>
                  <a:pt x="484" y="914"/>
                  <a:pt x="487" y="913"/>
                  <a:pt x="490" y="913"/>
                </a:cubicBezTo>
                <a:cubicBezTo>
                  <a:pt x="494" y="913"/>
                  <a:pt x="498" y="912"/>
                  <a:pt x="502" y="911"/>
                </a:cubicBezTo>
                <a:cubicBezTo>
                  <a:pt x="507" y="924"/>
                  <a:pt x="516" y="936"/>
                  <a:pt x="528" y="946"/>
                </a:cubicBezTo>
                <a:cubicBezTo>
                  <a:pt x="542" y="958"/>
                  <a:pt x="560" y="964"/>
                  <a:pt x="578" y="964"/>
                </a:cubicBezTo>
                <a:cubicBezTo>
                  <a:pt x="602" y="964"/>
                  <a:pt x="625" y="953"/>
                  <a:pt x="641" y="933"/>
                </a:cubicBezTo>
                <a:lnTo>
                  <a:pt x="668" y="900"/>
                </a:lnTo>
                <a:cubicBezTo>
                  <a:pt x="669" y="899"/>
                  <a:pt x="670" y="898"/>
                  <a:pt x="670" y="896"/>
                </a:cubicBezTo>
                <a:lnTo>
                  <a:pt x="711" y="929"/>
                </a:lnTo>
                <a:cubicBezTo>
                  <a:pt x="726" y="941"/>
                  <a:pt x="745" y="948"/>
                  <a:pt x="764" y="948"/>
                </a:cubicBezTo>
                <a:lnTo>
                  <a:pt x="765" y="948"/>
                </a:lnTo>
                <a:cubicBezTo>
                  <a:pt x="789" y="948"/>
                  <a:pt x="809" y="938"/>
                  <a:pt x="824" y="920"/>
                </a:cubicBezTo>
                <a:cubicBezTo>
                  <a:pt x="831" y="911"/>
                  <a:pt x="836" y="901"/>
                  <a:pt x="839" y="890"/>
                </a:cubicBezTo>
                <a:cubicBezTo>
                  <a:pt x="847" y="893"/>
                  <a:pt x="856" y="894"/>
                  <a:pt x="864" y="894"/>
                </a:cubicBezTo>
                <a:cubicBezTo>
                  <a:pt x="886" y="894"/>
                  <a:pt x="907" y="885"/>
                  <a:pt x="922" y="867"/>
                </a:cubicBezTo>
                <a:cubicBezTo>
                  <a:pt x="923" y="866"/>
                  <a:pt x="924" y="865"/>
                  <a:pt x="925" y="864"/>
                </a:cubicBezTo>
                <a:cubicBezTo>
                  <a:pt x="925" y="863"/>
                  <a:pt x="926" y="863"/>
                  <a:pt x="927" y="862"/>
                </a:cubicBezTo>
                <a:cubicBezTo>
                  <a:pt x="933" y="853"/>
                  <a:pt x="938" y="843"/>
                  <a:pt x="940" y="834"/>
                </a:cubicBezTo>
                <a:cubicBezTo>
                  <a:pt x="947" y="836"/>
                  <a:pt x="954" y="837"/>
                  <a:pt x="962" y="837"/>
                </a:cubicBezTo>
                <a:cubicBezTo>
                  <a:pt x="984" y="837"/>
                  <a:pt x="1006" y="827"/>
                  <a:pt x="1020" y="809"/>
                </a:cubicBezTo>
                <a:cubicBezTo>
                  <a:pt x="1021" y="809"/>
                  <a:pt x="1021" y="808"/>
                  <a:pt x="1021" y="808"/>
                </a:cubicBezTo>
                <a:cubicBezTo>
                  <a:pt x="1022" y="807"/>
                  <a:pt x="1022" y="807"/>
                  <a:pt x="1022" y="807"/>
                </a:cubicBezTo>
                <a:cubicBezTo>
                  <a:pt x="1030" y="796"/>
                  <a:pt x="1036" y="785"/>
                  <a:pt x="1038" y="773"/>
                </a:cubicBezTo>
                <a:cubicBezTo>
                  <a:pt x="1043" y="774"/>
                  <a:pt x="1049" y="774"/>
                  <a:pt x="1054" y="774"/>
                </a:cubicBezTo>
                <a:cubicBezTo>
                  <a:pt x="1076" y="774"/>
                  <a:pt x="1098" y="765"/>
                  <a:pt x="1113" y="747"/>
                </a:cubicBezTo>
                <a:cubicBezTo>
                  <a:pt x="1114" y="746"/>
                  <a:pt x="1115" y="745"/>
                  <a:pt x="1115" y="745"/>
                </a:cubicBezTo>
                <a:lnTo>
                  <a:pt x="1117" y="743"/>
                </a:lnTo>
                <a:cubicBezTo>
                  <a:pt x="1144" y="708"/>
                  <a:pt x="1138" y="657"/>
                  <a:pt x="1103" y="629"/>
                </a:cubicBezTo>
                <a:lnTo>
                  <a:pt x="1064" y="598"/>
                </a:lnTo>
                <a:cubicBezTo>
                  <a:pt x="1071" y="593"/>
                  <a:pt x="1076" y="588"/>
                  <a:pt x="1079" y="583"/>
                </a:cubicBezTo>
                <a:cubicBezTo>
                  <a:pt x="1087" y="572"/>
                  <a:pt x="1093" y="561"/>
                  <a:pt x="1099" y="551"/>
                </a:cubicBezTo>
                <a:cubicBezTo>
                  <a:pt x="1111" y="530"/>
                  <a:pt x="1123" y="510"/>
                  <a:pt x="1143" y="490"/>
                </a:cubicBezTo>
                <a:lnTo>
                  <a:pt x="1145" y="493"/>
                </a:lnTo>
                <a:cubicBezTo>
                  <a:pt x="1163" y="516"/>
                  <a:pt x="1189" y="528"/>
                  <a:pt x="1215" y="528"/>
                </a:cubicBezTo>
                <a:cubicBezTo>
                  <a:pt x="1234" y="528"/>
                  <a:pt x="1253" y="522"/>
                  <a:pt x="1269" y="510"/>
                </a:cubicBezTo>
                <a:lnTo>
                  <a:pt x="1376" y="428"/>
                </a:lnTo>
                <a:cubicBezTo>
                  <a:pt x="1388" y="418"/>
                  <a:pt x="1390" y="401"/>
                  <a:pt x="1381" y="389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6B637D7D-3937-FE4A-9F56-6F5884326809}"/>
              </a:ext>
            </a:extLst>
          </p:cNvPr>
          <p:cNvGrpSpPr/>
          <p:nvPr/>
        </p:nvGrpSpPr>
        <p:grpSpPr>
          <a:xfrm>
            <a:off x="2495394" y="4720067"/>
            <a:ext cx="736446" cy="604464"/>
            <a:chOff x="428400" y="2589727"/>
            <a:chExt cx="478080" cy="392400"/>
          </a:xfrm>
          <a:solidFill>
            <a:schemeClr val="bg2"/>
          </a:solidFill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xmlns="" id="{D04954E4-B780-8341-AE12-416BF045AE1A}"/>
                </a:ext>
              </a:extLst>
            </p:cNvPr>
            <p:cNvSpPr/>
            <p:nvPr/>
          </p:nvSpPr>
          <p:spPr>
            <a:xfrm>
              <a:off x="711360" y="2589727"/>
              <a:ext cx="195120" cy="191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3" h="534">
                  <a:moveTo>
                    <a:pt x="81" y="159"/>
                  </a:moveTo>
                  <a:lnTo>
                    <a:pt x="244" y="266"/>
                  </a:lnTo>
                  <a:lnTo>
                    <a:pt x="220" y="459"/>
                  </a:lnTo>
                  <a:lnTo>
                    <a:pt x="57" y="352"/>
                  </a:lnTo>
                  <a:close/>
                  <a:moveTo>
                    <a:pt x="298" y="58"/>
                  </a:moveTo>
                  <a:lnTo>
                    <a:pt x="453" y="160"/>
                  </a:lnTo>
                  <a:lnTo>
                    <a:pt x="277" y="222"/>
                  </a:lnTo>
                  <a:lnTo>
                    <a:pt x="121" y="119"/>
                  </a:lnTo>
                  <a:close/>
                  <a:moveTo>
                    <a:pt x="458" y="401"/>
                  </a:moveTo>
                  <a:lnTo>
                    <a:pt x="275" y="466"/>
                  </a:lnTo>
                  <a:lnTo>
                    <a:pt x="299" y="273"/>
                  </a:lnTo>
                  <a:lnTo>
                    <a:pt x="482" y="208"/>
                  </a:lnTo>
                  <a:close/>
                  <a:moveTo>
                    <a:pt x="543" y="168"/>
                  </a:moveTo>
                  <a:cubicBezTo>
                    <a:pt x="543" y="167"/>
                    <a:pt x="543" y="167"/>
                    <a:pt x="543" y="167"/>
                  </a:cubicBezTo>
                  <a:cubicBezTo>
                    <a:pt x="543" y="167"/>
                    <a:pt x="543" y="166"/>
                    <a:pt x="542" y="166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64"/>
                  </a:lnTo>
                  <a:lnTo>
                    <a:pt x="542" y="163"/>
                  </a:lnTo>
                  <a:lnTo>
                    <a:pt x="542" y="162"/>
                  </a:lnTo>
                  <a:lnTo>
                    <a:pt x="542" y="161"/>
                  </a:lnTo>
                  <a:cubicBezTo>
                    <a:pt x="542" y="160"/>
                    <a:pt x="541" y="160"/>
                    <a:pt x="541" y="159"/>
                  </a:cubicBezTo>
                  <a:lnTo>
                    <a:pt x="541" y="158"/>
                  </a:lnTo>
                  <a:lnTo>
                    <a:pt x="541" y="157"/>
                  </a:lnTo>
                  <a:cubicBezTo>
                    <a:pt x="540" y="157"/>
                    <a:pt x="540" y="156"/>
                    <a:pt x="540" y="156"/>
                  </a:cubicBezTo>
                  <a:lnTo>
                    <a:pt x="540" y="155"/>
                  </a:lnTo>
                  <a:lnTo>
                    <a:pt x="539" y="155"/>
                  </a:lnTo>
                  <a:cubicBezTo>
                    <a:pt x="539" y="154"/>
                    <a:pt x="539" y="154"/>
                    <a:pt x="539" y="154"/>
                  </a:cubicBezTo>
                  <a:cubicBezTo>
                    <a:pt x="539" y="153"/>
                    <a:pt x="538" y="153"/>
                    <a:pt x="538" y="153"/>
                  </a:cubicBezTo>
                  <a:lnTo>
                    <a:pt x="538" y="152"/>
                  </a:lnTo>
                  <a:lnTo>
                    <a:pt x="537" y="151"/>
                  </a:lnTo>
                  <a:cubicBezTo>
                    <a:pt x="537" y="151"/>
                    <a:pt x="537" y="150"/>
                    <a:pt x="536" y="150"/>
                  </a:cubicBezTo>
                  <a:lnTo>
                    <a:pt x="536" y="149"/>
                  </a:lnTo>
                  <a:lnTo>
                    <a:pt x="535" y="149"/>
                  </a:lnTo>
                  <a:lnTo>
                    <a:pt x="535" y="148"/>
                  </a:lnTo>
                  <a:cubicBezTo>
                    <a:pt x="534" y="148"/>
                    <a:pt x="534" y="148"/>
                    <a:pt x="534" y="147"/>
                  </a:cubicBezTo>
                  <a:lnTo>
                    <a:pt x="533" y="147"/>
                  </a:lnTo>
                  <a:lnTo>
                    <a:pt x="533" y="146"/>
                  </a:lnTo>
                  <a:cubicBezTo>
                    <a:pt x="532" y="146"/>
                    <a:pt x="532" y="146"/>
                    <a:pt x="532" y="146"/>
                  </a:cubicBezTo>
                  <a:cubicBezTo>
                    <a:pt x="532" y="145"/>
                    <a:pt x="531" y="145"/>
                    <a:pt x="531" y="145"/>
                  </a:cubicBezTo>
                  <a:lnTo>
                    <a:pt x="530" y="145"/>
                  </a:lnTo>
                  <a:lnTo>
                    <a:pt x="530" y="144"/>
                  </a:lnTo>
                  <a:lnTo>
                    <a:pt x="318" y="5"/>
                  </a:lnTo>
                  <a:cubicBezTo>
                    <a:pt x="311" y="0"/>
                    <a:pt x="301" y="-2"/>
                    <a:pt x="292" y="1"/>
                  </a:cubicBezTo>
                  <a:lnTo>
                    <a:pt x="50" y="86"/>
                  </a:lnTo>
                  <a:lnTo>
                    <a:pt x="49" y="86"/>
                  </a:lnTo>
                  <a:lnTo>
                    <a:pt x="48" y="86"/>
                  </a:lnTo>
                  <a:cubicBezTo>
                    <a:pt x="48" y="87"/>
                    <a:pt x="47" y="87"/>
                    <a:pt x="47" y="87"/>
                  </a:cubicBezTo>
                  <a:cubicBezTo>
                    <a:pt x="46" y="87"/>
                    <a:pt x="46" y="88"/>
                    <a:pt x="46" y="88"/>
                  </a:cubicBezTo>
                  <a:cubicBezTo>
                    <a:pt x="45" y="88"/>
                    <a:pt x="45" y="88"/>
                    <a:pt x="44" y="88"/>
                  </a:cubicBezTo>
                  <a:cubicBezTo>
                    <a:pt x="44" y="89"/>
                    <a:pt x="44" y="89"/>
                    <a:pt x="43" y="89"/>
                  </a:cubicBezTo>
                  <a:lnTo>
                    <a:pt x="42" y="90"/>
                  </a:lnTo>
                  <a:lnTo>
                    <a:pt x="41" y="91"/>
                  </a:lnTo>
                  <a:lnTo>
                    <a:pt x="40" y="92"/>
                  </a:lnTo>
                  <a:lnTo>
                    <a:pt x="39" y="92"/>
                  </a:lnTo>
                  <a:cubicBezTo>
                    <a:pt x="39" y="93"/>
                    <a:pt x="39" y="93"/>
                    <a:pt x="38" y="94"/>
                  </a:cubicBezTo>
                  <a:cubicBezTo>
                    <a:pt x="37" y="95"/>
                    <a:pt x="37" y="95"/>
                    <a:pt x="37" y="96"/>
                  </a:cubicBezTo>
                  <a:lnTo>
                    <a:pt x="36" y="96"/>
                  </a:lnTo>
                  <a:lnTo>
                    <a:pt x="36" y="97"/>
                  </a:lnTo>
                  <a:lnTo>
                    <a:pt x="35" y="98"/>
                  </a:lnTo>
                  <a:lnTo>
                    <a:pt x="35" y="99"/>
                  </a:lnTo>
                  <a:cubicBezTo>
                    <a:pt x="34" y="99"/>
                    <a:pt x="34" y="100"/>
                    <a:pt x="34" y="100"/>
                  </a:cubicBezTo>
                  <a:lnTo>
                    <a:pt x="34" y="101"/>
                  </a:lnTo>
                  <a:cubicBezTo>
                    <a:pt x="34" y="101"/>
                    <a:pt x="33" y="101"/>
                    <a:pt x="33" y="102"/>
                  </a:cubicBezTo>
                  <a:lnTo>
                    <a:pt x="33" y="103"/>
                  </a:lnTo>
                  <a:lnTo>
                    <a:pt x="33" y="104"/>
                  </a:lnTo>
                  <a:cubicBezTo>
                    <a:pt x="33" y="105"/>
                    <a:pt x="32" y="105"/>
                    <a:pt x="32" y="105"/>
                  </a:cubicBezTo>
                  <a:lnTo>
                    <a:pt x="32" y="106"/>
                  </a:lnTo>
                  <a:lnTo>
                    <a:pt x="32" y="107"/>
                  </a:lnTo>
                  <a:lnTo>
                    <a:pt x="32" y="108"/>
                  </a:lnTo>
                  <a:lnTo>
                    <a:pt x="1" y="363"/>
                  </a:lnTo>
                  <a:cubicBezTo>
                    <a:pt x="1" y="363"/>
                    <a:pt x="0" y="364"/>
                    <a:pt x="0" y="365"/>
                  </a:cubicBezTo>
                  <a:lnTo>
                    <a:pt x="0" y="366"/>
                  </a:lnTo>
                  <a:lnTo>
                    <a:pt x="0" y="367"/>
                  </a:lnTo>
                  <a:cubicBezTo>
                    <a:pt x="0" y="368"/>
                    <a:pt x="0" y="368"/>
                    <a:pt x="1" y="369"/>
                  </a:cubicBezTo>
                  <a:lnTo>
                    <a:pt x="1" y="370"/>
                  </a:lnTo>
                  <a:lnTo>
                    <a:pt x="1" y="371"/>
                  </a:lnTo>
                  <a:lnTo>
                    <a:pt x="1" y="372"/>
                  </a:lnTo>
                  <a:cubicBezTo>
                    <a:pt x="1" y="373"/>
                    <a:pt x="1" y="373"/>
                    <a:pt x="2" y="374"/>
                  </a:cubicBezTo>
                  <a:lnTo>
                    <a:pt x="2" y="375"/>
                  </a:lnTo>
                  <a:lnTo>
                    <a:pt x="2" y="376"/>
                  </a:lnTo>
                  <a:cubicBezTo>
                    <a:pt x="3" y="377"/>
                    <a:pt x="3" y="377"/>
                    <a:pt x="3" y="377"/>
                  </a:cubicBezTo>
                  <a:cubicBezTo>
                    <a:pt x="3" y="378"/>
                    <a:pt x="3" y="378"/>
                    <a:pt x="3" y="379"/>
                  </a:cubicBezTo>
                  <a:cubicBezTo>
                    <a:pt x="4" y="379"/>
                    <a:pt x="4" y="380"/>
                    <a:pt x="4" y="380"/>
                  </a:cubicBezTo>
                  <a:lnTo>
                    <a:pt x="5" y="381"/>
                  </a:lnTo>
                  <a:lnTo>
                    <a:pt x="6" y="382"/>
                  </a:lnTo>
                  <a:lnTo>
                    <a:pt x="6" y="383"/>
                  </a:lnTo>
                  <a:cubicBezTo>
                    <a:pt x="7" y="383"/>
                    <a:pt x="7" y="384"/>
                    <a:pt x="7" y="384"/>
                  </a:cubicBezTo>
                  <a:cubicBezTo>
                    <a:pt x="8" y="384"/>
                    <a:pt x="8" y="385"/>
                    <a:pt x="8" y="385"/>
                  </a:cubicBezTo>
                  <a:lnTo>
                    <a:pt x="9" y="386"/>
                  </a:lnTo>
                  <a:cubicBezTo>
                    <a:pt x="10" y="386"/>
                    <a:pt x="10" y="387"/>
                    <a:pt x="10" y="387"/>
                  </a:cubicBezTo>
                  <a:cubicBezTo>
                    <a:pt x="10" y="387"/>
                    <a:pt x="11" y="387"/>
                    <a:pt x="11" y="388"/>
                  </a:cubicBezTo>
                  <a:cubicBezTo>
                    <a:pt x="12" y="388"/>
                    <a:pt x="12" y="388"/>
                    <a:pt x="12" y="389"/>
                  </a:cubicBezTo>
                  <a:cubicBezTo>
                    <a:pt x="13" y="389"/>
                    <a:pt x="13" y="389"/>
                    <a:pt x="13" y="389"/>
                  </a:cubicBezTo>
                  <a:lnTo>
                    <a:pt x="227" y="529"/>
                  </a:lnTo>
                  <a:lnTo>
                    <a:pt x="227" y="530"/>
                  </a:lnTo>
                  <a:cubicBezTo>
                    <a:pt x="228" y="530"/>
                    <a:pt x="228" y="530"/>
                    <a:pt x="228" y="530"/>
                  </a:cubicBezTo>
                  <a:cubicBezTo>
                    <a:pt x="229" y="531"/>
                    <a:pt x="229" y="531"/>
                    <a:pt x="229" y="531"/>
                  </a:cubicBezTo>
                  <a:cubicBezTo>
                    <a:pt x="230" y="531"/>
                    <a:pt x="230" y="531"/>
                    <a:pt x="230" y="531"/>
                  </a:cubicBezTo>
                  <a:lnTo>
                    <a:pt x="231" y="531"/>
                  </a:lnTo>
                  <a:lnTo>
                    <a:pt x="231" y="532"/>
                  </a:lnTo>
                  <a:cubicBezTo>
                    <a:pt x="232" y="532"/>
                    <a:pt x="232" y="532"/>
                    <a:pt x="232" y="532"/>
                  </a:cubicBezTo>
                  <a:lnTo>
                    <a:pt x="233" y="532"/>
                  </a:lnTo>
                  <a:lnTo>
                    <a:pt x="233" y="533"/>
                  </a:lnTo>
                  <a:cubicBezTo>
                    <a:pt x="234" y="533"/>
                    <a:pt x="234" y="533"/>
                    <a:pt x="234" y="533"/>
                  </a:cubicBezTo>
                  <a:lnTo>
                    <a:pt x="235" y="533"/>
                  </a:lnTo>
                  <a:lnTo>
                    <a:pt x="236" y="533"/>
                  </a:lnTo>
                  <a:lnTo>
                    <a:pt x="237" y="533"/>
                  </a:lnTo>
                  <a:lnTo>
                    <a:pt x="238" y="534"/>
                  </a:lnTo>
                  <a:lnTo>
                    <a:pt x="239" y="534"/>
                  </a:lnTo>
                  <a:lnTo>
                    <a:pt x="240" y="534"/>
                  </a:lnTo>
                  <a:lnTo>
                    <a:pt x="241" y="534"/>
                  </a:lnTo>
                  <a:lnTo>
                    <a:pt x="242" y="534"/>
                  </a:lnTo>
                  <a:cubicBezTo>
                    <a:pt x="243" y="534"/>
                    <a:pt x="244" y="534"/>
                    <a:pt x="244" y="534"/>
                  </a:cubicBezTo>
                  <a:cubicBezTo>
                    <a:pt x="245" y="534"/>
                    <a:pt x="245" y="534"/>
                    <a:pt x="245" y="534"/>
                  </a:cubicBezTo>
                  <a:lnTo>
                    <a:pt x="246" y="534"/>
                  </a:lnTo>
                  <a:lnTo>
                    <a:pt x="247" y="533"/>
                  </a:lnTo>
                  <a:lnTo>
                    <a:pt x="248" y="533"/>
                  </a:lnTo>
                  <a:cubicBezTo>
                    <a:pt x="249" y="533"/>
                    <a:pt x="249" y="533"/>
                    <a:pt x="249" y="533"/>
                  </a:cubicBezTo>
                  <a:cubicBezTo>
                    <a:pt x="250" y="533"/>
                    <a:pt x="250" y="533"/>
                    <a:pt x="250" y="533"/>
                  </a:cubicBezTo>
                  <a:cubicBezTo>
                    <a:pt x="251" y="533"/>
                    <a:pt x="251" y="532"/>
                    <a:pt x="251" y="532"/>
                  </a:cubicBezTo>
                  <a:lnTo>
                    <a:pt x="493" y="448"/>
                  </a:lnTo>
                  <a:cubicBezTo>
                    <a:pt x="500" y="445"/>
                    <a:pt x="506" y="440"/>
                    <a:pt x="509" y="433"/>
                  </a:cubicBezTo>
                  <a:cubicBezTo>
                    <a:pt x="509" y="432"/>
                    <a:pt x="509" y="432"/>
                    <a:pt x="510" y="431"/>
                  </a:cubicBezTo>
                  <a:cubicBezTo>
                    <a:pt x="510" y="429"/>
                    <a:pt x="511" y="427"/>
                    <a:pt x="511" y="425"/>
                  </a:cubicBezTo>
                  <a:lnTo>
                    <a:pt x="542" y="171"/>
                  </a:lnTo>
                  <a:lnTo>
                    <a:pt x="542" y="170"/>
                  </a:lnTo>
                  <a:lnTo>
                    <a:pt x="542" y="16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xmlns="" id="{6382E369-9246-FD4F-A208-35CA8303ECCF}"/>
                </a:ext>
              </a:extLst>
            </p:cNvPr>
            <p:cNvSpPr/>
            <p:nvPr/>
          </p:nvSpPr>
          <p:spPr>
            <a:xfrm>
              <a:off x="428400" y="2614927"/>
              <a:ext cx="350280" cy="367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4" h="1021">
                  <a:moveTo>
                    <a:pt x="744" y="640"/>
                  </a:moveTo>
                  <a:lnTo>
                    <a:pt x="919" y="554"/>
                  </a:lnTo>
                  <a:lnTo>
                    <a:pt x="919" y="749"/>
                  </a:lnTo>
                  <a:lnTo>
                    <a:pt x="744" y="835"/>
                  </a:lnTo>
                  <a:close/>
                  <a:moveTo>
                    <a:pt x="515" y="755"/>
                  </a:moveTo>
                  <a:lnTo>
                    <a:pt x="689" y="669"/>
                  </a:lnTo>
                  <a:lnTo>
                    <a:pt x="689" y="862"/>
                  </a:lnTo>
                  <a:lnTo>
                    <a:pt x="515" y="949"/>
                  </a:lnTo>
                  <a:close/>
                  <a:moveTo>
                    <a:pt x="285" y="669"/>
                  </a:moveTo>
                  <a:lnTo>
                    <a:pt x="460" y="755"/>
                  </a:lnTo>
                  <a:lnTo>
                    <a:pt x="460" y="949"/>
                  </a:lnTo>
                  <a:lnTo>
                    <a:pt x="285" y="862"/>
                  </a:lnTo>
                  <a:close/>
                  <a:moveTo>
                    <a:pt x="56" y="555"/>
                  </a:moveTo>
                  <a:lnTo>
                    <a:pt x="230" y="641"/>
                  </a:lnTo>
                  <a:lnTo>
                    <a:pt x="230" y="836"/>
                  </a:lnTo>
                  <a:lnTo>
                    <a:pt x="56" y="750"/>
                  </a:lnTo>
                  <a:close/>
                  <a:moveTo>
                    <a:pt x="257" y="172"/>
                  </a:moveTo>
                  <a:lnTo>
                    <a:pt x="425" y="254"/>
                  </a:lnTo>
                  <a:lnTo>
                    <a:pt x="257" y="337"/>
                  </a:lnTo>
                  <a:lnTo>
                    <a:pt x="90" y="255"/>
                  </a:lnTo>
                  <a:close/>
                  <a:moveTo>
                    <a:pt x="744" y="579"/>
                  </a:moveTo>
                  <a:lnTo>
                    <a:pt x="744" y="441"/>
                  </a:lnTo>
                  <a:lnTo>
                    <a:pt x="884" y="509"/>
                  </a:lnTo>
                  <a:close/>
                  <a:moveTo>
                    <a:pt x="230" y="580"/>
                  </a:moveTo>
                  <a:lnTo>
                    <a:pt x="55" y="493"/>
                  </a:lnTo>
                  <a:lnTo>
                    <a:pt x="55" y="299"/>
                  </a:lnTo>
                  <a:lnTo>
                    <a:pt x="230" y="385"/>
                  </a:lnTo>
                  <a:close/>
                  <a:moveTo>
                    <a:pt x="689" y="324"/>
                  </a:moveTo>
                  <a:lnTo>
                    <a:pt x="550" y="254"/>
                  </a:lnTo>
                  <a:lnTo>
                    <a:pt x="689" y="185"/>
                  </a:lnTo>
                  <a:close/>
                  <a:moveTo>
                    <a:pt x="487" y="451"/>
                  </a:moveTo>
                  <a:lnTo>
                    <a:pt x="320" y="368"/>
                  </a:lnTo>
                  <a:lnTo>
                    <a:pt x="487" y="285"/>
                  </a:lnTo>
                  <a:lnTo>
                    <a:pt x="654" y="368"/>
                  </a:lnTo>
                  <a:close/>
                  <a:moveTo>
                    <a:pt x="515" y="499"/>
                  </a:moveTo>
                  <a:lnTo>
                    <a:pt x="689" y="412"/>
                  </a:lnTo>
                  <a:lnTo>
                    <a:pt x="689" y="606"/>
                  </a:lnTo>
                  <a:lnTo>
                    <a:pt x="515" y="693"/>
                  </a:lnTo>
                  <a:close/>
                  <a:moveTo>
                    <a:pt x="285" y="413"/>
                  </a:moveTo>
                  <a:lnTo>
                    <a:pt x="459" y="499"/>
                  </a:lnTo>
                  <a:lnTo>
                    <a:pt x="459" y="693"/>
                  </a:lnTo>
                  <a:lnTo>
                    <a:pt x="285" y="606"/>
                  </a:lnTo>
                  <a:close/>
                  <a:moveTo>
                    <a:pt x="487" y="59"/>
                  </a:moveTo>
                  <a:lnTo>
                    <a:pt x="654" y="141"/>
                  </a:lnTo>
                  <a:lnTo>
                    <a:pt x="487" y="224"/>
                  </a:lnTo>
                  <a:lnTo>
                    <a:pt x="320" y="141"/>
                  </a:lnTo>
                  <a:close/>
                  <a:moveTo>
                    <a:pt x="973" y="772"/>
                  </a:moveTo>
                  <a:cubicBezTo>
                    <a:pt x="974" y="770"/>
                    <a:pt x="974" y="768"/>
                    <a:pt x="974" y="765"/>
                  </a:cubicBezTo>
                  <a:lnTo>
                    <a:pt x="974" y="509"/>
                  </a:lnTo>
                  <a:lnTo>
                    <a:pt x="974" y="508"/>
                  </a:lnTo>
                  <a:lnTo>
                    <a:pt x="974" y="507"/>
                  </a:lnTo>
                  <a:lnTo>
                    <a:pt x="974" y="506"/>
                  </a:lnTo>
                  <a:lnTo>
                    <a:pt x="973" y="505"/>
                  </a:lnTo>
                  <a:cubicBezTo>
                    <a:pt x="973" y="504"/>
                    <a:pt x="973" y="504"/>
                    <a:pt x="973" y="503"/>
                  </a:cubicBezTo>
                  <a:cubicBezTo>
                    <a:pt x="973" y="502"/>
                    <a:pt x="973" y="502"/>
                    <a:pt x="973" y="502"/>
                  </a:cubicBezTo>
                  <a:cubicBezTo>
                    <a:pt x="973" y="502"/>
                    <a:pt x="973" y="501"/>
                    <a:pt x="972" y="501"/>
                  </a:cubicBezTo>
                  <a:lnTo>
                    <a:pt x="972" y="500"/>
                  </a:lnTo>
                  <a:lnTo>
                    <a:pt x="972" y="499"/>
                  </a:lnTo>
                  <a:lnTo>
                    <a:pt x="971" y="498"/>
                  </a:lnTo>
                  <a:lnTo>
                    <a:pt x="971" y="497"/>
                  </a:lnTo>
                  <a:cubicBezTo>
                    <a:pt x="971" y="497"/>
                    <a:pt x="971" y="496"/>
                    <a:pt x="970" y="496"/>
                  </a:cubicBezTo>
                  <a:lnTo>
                    <a:pt x="970" y="495"/>
                  </a:lnTo>
                  <a:lnTo>
                    <a:pt x="969" y="495"/>
                  </a:lnTo>
                  <a:cubicBezTo>
                    <a:pt x="969" y="494"/>
                    <a:pt x="969" y="494"/>
                    <a:pt x="969" y="494"/>
                  </a:cubicBezTo>
                  <a:cubicBezTo>
                    <a:pt x="969" y="493"/>
                    <a:pt x="969" y="493"/>
                    <a:pt x="968" y="493"/>
                  </a:cubicBezTo>
                  <a:lnTo>
                    <a:pt x="968" y="492"/>
                  </a:lnTo>
                  <a:lnTo>
                    <a:pt x="967" y="492"/>
                  </a:lnTo>
                  <a:cubicBezTo>
                    <a:pt x="967" y="491"/>
                    <a:pt x="967" y="491"/>
                    <a:pt x="967" y="491"/>
                  </a:cubicBezTo>
                  <a:cubicBezTo>
                    <a:pt x="966" y="491"/>
                    <a:pt x="966" y="490"/>
                    <a:pt x="966" y="490"/>
                  </a:cubicBezTo>
                  <a:cubicBezTo>
                    <a:pt x="965" y="489"/>
                    <a:pt x="965" y="489"/>
                    <a:pt x="965" y="489"/>
                  </a:cubicBezTo>
                  <a:cubicBezTo>
                    <a:pt x="964" y="489"/>
                    <a:pt x="964" y="489"/>
                    <a:pt x="964" y="488"/>
                  </a:cubicBezTo>
                  <a:cubicBezTo>
                    <a:pt x="963" y="488"/>
                    <a:pt x="963" y="487"/>
                    <a:pt x="962" y="487"/>
                  </a:cubicBezTo>
                  <a:cubicBezTo>
                    <a:pt x="962" y="487"/>
                    <a:pt x="961" y="487"/>
                    <a:pt x="961" y="486"/>
                  </a:cubicBezTo>
                  <a:lnTo>
                    <a:pt x="960" y="486"/>
                  </a:lnTo>
                  <a:lnTo>
                    <a:pt x="960" y="485"/>
                  </a:lnTo>
                  <a:cubicBezTo>
                    <a:pt x="959" y="485"/>
                    <a:pt x="959" y="485"/>
                    <a:pt x="959" y="485"/>
                  </a:cubicBezTo>
                  <a:lnTo>
                    <a:pt x="958" y="485"/>
                  </a:lnTo>
                  <a:lnTo>
                    <a:pt x="744" y="379"/>
                  </a:lnTo>
                  <a:lnTo>
                    <a:pt x="744" y="141"/>
                  </a:lnTo>
                  <a:lnTo>
                    <a:pt x="744" y="140"/>
                  </a:lnTo>
                  <a:cubicBezTo>
                    <a:pt x="744" y="139"/>
                    <a:pt x="744" y="139"/>
                    <a:pt x="744" y="139"/>
                  </a:cubicBezTo>
                  <a:cubicBezTo>
                    <a:pt x="744" y="138"/>
                    <a:pt x="744" y="138"/>
                    <a:pt x="744" y="138"/>
                  </a:cubicBezTo>
                  <a:cubicBezTo>
                    <a:pt x="744" y="137"/>
                    <a:pt x="744" y="137"/>
                    <a:pt x="744" y="137"/>
                  </a:cubicBezTo>
                  <a:lnTo>
                    <a:pt x="744" y="136"/>
                  </a:lnTo>
                  <a:lnTo>
                    <a:pt x="744" y="135"/>
                  </a:lnTo>
                  <a:lnTo>
                    <a:pt x="743" y="134"/>
                  </a:lnTo>
                  <a:lnTo>
                    <a:pt x="743" y="133"/>
                  </a:lnTo>
                  <a:lnTo>
                    <a:pt x="743" y="132"/>
                  </a:lnTo>
                  <a:cubicBezTo>
                    <a:pt x="742" y="131"/>
                    <a:pt x="742" y="131"/>
                    <a:pt x="742" y="131"/>
                  </a:cubicBezTo>
                  <a:lnTo>
                    <a:pt x="742" y="130"/>
                  </a:lnTo>
                  <a:lnTo>
                    <a:pt x="742" y="129"/>
                  </a:lnTo>
                  <a:cubicBezTo>
                    <a:pt x="741" y="129"/>
                    <a:pt x="741" y="129"/>
                    <a:pt x="741" y="129"/>
                  </a:cubicBezTo>
                  <a:lnTo>
                    <a:pt x="741" y="128"/>
                  </a:lnTo>
                  <a:lnTo>
                    <a:pt x="741" y="127"/>
                  </a:lnTo>
                  <a:lnTo>
                    <a:pt x="740" y="127"/>
                  </a:lnTo>
                  <a:cubicBezTo>
                    <a:pt x="740" y="126"/>
                    <a:pt x="740" y="126"/>
                    <a:pt x="740" y="126"/>
                  </a:cubicBezTo>
                  <a:cubicBezTo>
                    <a:pt x="740" y="126"/>
                    <a:pt x="740" y="125"/>
                    <a:pt x="739" y="125"/>
                  </a:cubicBezTo>
                  <a:lnTo>
                    <a:pt x="739" y="124"/>
                  </a:lnTo>
                  <a:lnTo>
                    <a:pt x="738" y="124"/>
                  </a:lnTo>
                  <a:lnTo>
                    <a:pt x="738" y="123"/>
                  </a:lnTo>
                  <a:cubicBezTo>
                    <a:pt x="738" y="123"/>
                    <a:pt x="737" y="123"/>
                    <a:pt x="737" y="122"/>
                  </a:cubicBezTo>
                  <a:lnTo>
                    <a:pt x="736" y="122"/>
                  </a:lnTo>
                  <a:lnTo>
                    <a:pt x="736" y="121"/>
                  </a:lnTo>
                  <a:cubicBezTo>
                    <a:pt x="736" y="121"/>
                    <a:pt x="735" y="121"/>
                    <a:pt x="735" y="120"/>
                  </a:cubicBezTo>
                  <a:cubicBezTo>
                    <a:pt x="734" y="120"/>
                    <a:pt x="734" y="120"/>
                    <a:pt x="734" y="119"/>
                  </a:cubicBezTo>
                  <a:lnTo>
                    <a:pt x="733" y="119"/>
                  </a:lnTo>
                  <a:cubicBezTo>
                    <a:pt x="733" y="119"/>
                    <a:pt x="733" y="118"/>
                    <a:pt x="732" y="118"/>
                  </a:cubicBezTo>
                  <a:cubicBezTo>
                    <a:pt x="731" y="118"/>
                    <a:pt x="731" y="117"/>
                    <a:pt x="731" y="117"/>
                  </a:cubicBezTo>
                  <a:lnTo>
                    <a:pt x="730" y="117"/>
                  </a:lnTo>
                  <a:lnTo>
                    <a:pt x="729" y="116"/>
                  </a:lnTo>
                  <a:lnTo>
                    <a:pt x="502" y="4"/>
                  </a:lnTo>
                  <a:cubicBezTo>
                    <a:pt x="494" y="-1"/>
                    <a:pt x="484" y="-1"/>
                    <a:pt x="475" y="3"/>
                  </a:cubicBezTo>
                  <a:lnTo>
                    <a:pt x="247" y="116"/>
                  </a:lnTo>
                  <a:cubicBezTo>
                    <a:pt x="246" y="116"/>
                    <a:pt x="246" y="116"/>
                    <a:pt x="246" y="116"/>
                  </a:cubicBezTo>
                  <a:lnTo>
                    <a:pt x="16" y="230"/>
                  </a:lnTo>
                  <a:cubicBezTo>
                    <a:pt x="15" y="230"/>
                    <a:pt x="15" y="230"/>
                    <a:pt x="15" y="230"/>
                  </a:cubicBezTo>
                  <a:lnTo>
                    <a:pt x="14" y="230"/>
                  </a:lnTo>
                  <a:cubicBezTo>
                    <a:pt x="14" y="231"/>
                    <a:pt x="14" y="231"/>
                    <a:pt x="14" y="231"/>
                  </a:cubicBezTo>
                  <a:cubicBezTo>
                    <a:pt x="13" y="231"/>
                    <a:pt x="13" y="231"/>
                    <a:pt x="13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1" y="233"/>
                    <a:pt x="11" y="233"/>
                    <a:pt x="10" y="233"/>
                  </a:cubicBezTo>
                  <a:cubicBezTo>
                    <a:pt x="10" y="234"/>
                    <a:pt x="10" y="234"/>
                    <a:pt x="10" y="234"/>
                  </a:cubicBezTo>
                  <a:cubicBezTo>
                    <a:pt x="9" y="234"/>
                    <a:pt x="9" y="235"/>
                    <a:pt x="8" y="235"/>
                  </a:cubicBezTo>
                  <a:lnTo>
                    <a:pt x="8" y="236"/>
                  </a:lnTo>
                  <a:cubicBezTo>
                    <a:pt x="7" y="236"/>
                    <a:pt x="7" y="237"/>
                    <a:pt x="7" y="237"/>
                  </a:cubicBezTo>
                  <a:lnTo>
                    <a:pt x="6" y="237"/>
                  </a:lnTo>
                  <a:lnTo>
                    <a:pt x="6" y="238"/>
                  </a:lnTo>
                  <a:lnTo>
                    <a:pt x="5" y="239"/>
                  </a:lnTo>
                  <a:lnTo>
                    <a:pt x="5" y="240"/>
                  </a:lnTo>
                  <a:lnTo>
                    <a:pt x="4" y="240"/>
                  </a:lnTo>
                  <a:lnTo>
                    <a:pt x="4" y="241"/>
                  </a:lnTo>
                  <a:lnTo>
                    <a:pt x="3" y="242"/>
                  </a:lnTo>
                  <a:lnTo>
                    <a:pt x="3" y="243"/>
                  </a:lnTo>
                  <a:lnTo>
                    <a:pt x="3" y="244"/>
                  </a:lnTo>
                  <a:cubicBezTo>
                    <a:pt x="2" y="244"/>
                    <a:pt x="2" y="244"/>
                    <a:pt x="2" y="245"/>
                  </a:cubicBezTo>
                  <a:lnTo>
                    <a:pt x="2" y="246"/>
                  </a:lnTo>
                  <a:cubicBezTo>
                    <a:pt x="1" y="246"/>
                    <a:pt x="1" y="247"/>
                    <a:pt x="1" y="247"/>
                  </a:cubicBezTo>
                  <a:lnTo>
                    <a:pt x="1" y="248"/>
                  </a:lnTo>
                  <a:lnTo>
                    <a:pt x="1" y="249"/>
                  </a:lnTo>
                  <a:lnTo>
                    <a:pt x="1" y="250"/>
                  </a:lnTo>
                  <a:lnTo>
                    <a:pt x="1" y="251"/>
                  </a:lnTo>
                  <a:lnTo>
                    <a:pt x="0" y="251"/>
                  </a:lnTo>
                  <a:cubicBezTo>
                    <a:pt x="0" y="252"/>
                    <a:pt x="0" y="252"/>
                    <a:pt x="0" y="252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4"/>
                    <a:pt x="0" y="254"/>
                    <a:pt x="0" y="254"/>
                  </a:cubicBezTo>
                  <a:lnTo>
                    <a:pt x="0" y="255"/>
                  </a:lnTo>
                  <a:lnTo>
                    <a:pt x="0" y="511"/>
                  </a:lnTo>
                  <a:lnTo>
                    <a:pt x="0" y="512"/>
                  </a:lnTo>
                  <a:lnTo>
                    <a:pt x="0" y="767"/>
                  </a:lnTo>
                  <a:cubicBezTo>
                    <a:pt x="0" y="768"/>
                    <a:pt x="0" y="768"/>
                    <a:pt x="0" y="769"/>
                  </a:cubicBezTo>
                  <a:lnTo>
                    <a:pt x="1" y="770"/>
                  </a:lnTo>
                  <a:lnTo>
                    <a:pt x="1" y="771"/>
                  </a:lnTo>
                  <a:cubicBezTo>
                    <a:pt x="1" y="772"/>
                    <a:pt x="1" y="772"/>
                    <a:pt x="1" y="773"/>
                  </a:cubicBezTo>
                  <a:lnTo>
                    <a:pt x="1" y="774"/>
                  </a:lnTo>
                  <a:lnTo>
                    <a:pt x="2" y="775"/>
                  </a:lnTo>
                  <a:cubicBezTo>
                    <a:pt x="2" y="776"/>
                    <a:pt x="2" y="776"/>
                    <a:pt x="2" y="776"/>
                  </a:cubicBezTo>
                  <a:cubicBezTo>
                    <a:pt x="2" y="777"/>
                    <a:pt x="2" y="777"/>
                    <a:pt x="3" y="778"/>
                  </a:cubicBezTo>
                  <a:lnTo>
                    <a:pt x="3" y="779"/>
                  </a:lnTo>
                  <a:lnTo>
                    <a:pt x="4" y="780"/>
                  </a:lnTo>
                  <a:cubicBezTo>
                    <a:pt x="4" y="780"/>
                    <a:pt x="4" y="781"/>
                    <a:pt x="5" y="781"/>
                  </a:cubicBezTo>
                  <a:cubicBezTo>
                    <a:pt x="5" y="782"/>
                    <a:pt x="5" y="782"/>
                    <a:pt x="5" y="782"/>
                  </a:cubicBezTo>
                  <a:cubicBezTo>
                    <a:pt x="5" y="783"/>
                    <a:pt x="6" y="783"/>
                    <a:pt x="6" y="783"/>
                  </a:cubicBezTo>
                  <a:cubicBezTo>
                    <a:pt x="6" y="784"/>
                    <a:pt x="7" y="784"/>
                    <a:pt x="7" y="784"/>
                  </a:cubicBezTo>
                  <a:cubicBezTo>
                    <a:pt x="7" y="785"/>
                    <a:pt x="8" y="785"/>
                    <a:pt x="8" y="786"/>
                  </a:cubicBezTo>
                  <a:lnTo>
                    <a:pt x="9" y="786"/>
                  </a:lnTo>
                  <a:cubicBezTo>
                    <a:pt x="9" y="787"/>
                    <a:pt x="9" y="787"/>
                    <a:pt x="10" y="787"/>
                  </a:cubicBezTo>
                  <a:cubicBezTo>
                    <a:pt x="10" y="788"/>
                    <a:pt x="10" y="788"/>
                    <a:pt x="11" y="788"/>
                  </a:cubicBezTo>
                  <a:cubicBezTo>
                    <a:pt x="11" y="788"/>
                    <a:pt x="11" y="789"/>
                    <a:pt x="12" y="789"/>
                  </a:cubicBezTo>
                  <a:cubicBezTo>
                    <a:pt x="12" y="789"/>
                    <a:pt x="12" y="790"/>
                    <a:pt x="13" y="790"/>
                  </a:cubicBezTo>
                  <a:lnTo>
                    <a:pt x="14" y="790"/>
                  </a:lnTo>
                  <a:cubicBezTo>
                    <a:pt x="14" y="791"/>
                    <a:pt x="15" y="791"/>
                    <a:pt x="15" y="791"/>
                  </a:cubicBezTo>
                  <a:lnTo>
                    <a:pt x="16" y="791"/>
                  </a:lnTo>
                  <a:lnTo>
                    <a:pt x="245" y="905"/>
                  </a:lnTo>
                  <a:lnTo>
                    <a:pt x="246" y="905"/>
                  </a:lnTo>
                  <a:cubicBezTo>
                    <a:pt x="246" y="905"/>
                    <a:pt x="247" y="906"/>
                    <a:pt x="248" y="906"/>
                  </a:cubicBezTo>
                  <a:lnTo>
                    <a:pt x="249" y="906"/>
                  </a:lnTo>
                  <a:lnTo>
                    <a:pt x="250" y="906"/>
                  </a:lnTo>
                  <a:lnTo>
                    <a:pt x="475" y="1018"/>
                  </a:lnTo>
                  <a:cubicBezTo>
                    <a:pt x="476" y="1018"/>
                    <a:pt x="476" y="1018"/>
                    <a:pt x="476" y="1018"/>
                  </a:cubicBezTo>
                  <a:cubicBezTo>
                    <a:pt x="477" y="1018"/>
                    <a:pt x="477" y="1018"/>
                    <a:pt x="477" y="1019"/>
                  </a:cubicBezTo>
                  <a:lnTo>
                    <a:pt x="478" y="1019"/>
                  </a:lnTo>
                  <a:cubicBezTo>
                    <a:pt x="479" y="1019"/>
                    <a:pt x="479" y="1019"/>
                    <a:pt x="479" y="1019"/>
                  </a:cubicBezTo>
                  <a:cubicBezTo>
                    <a:pt x="480" y="1020"/>
                    <a:pt x="480" y="1020"/>
                    <a:pt x="481" y="1020"/>
                  </a:cubicBezTo>
                  <a:cubicBezTo>
                    <a:pt x="482" y="1020"/>
                    <a:pt x="482" y="1020"/>
                    <a:pt x="482" y="1020"/>
                  </a:cubicBezTo>
                  <a:cubicBezTo>
                    <a:pt x="483" y="1020"/>
                    <a:pt x="483" y="1020"/>
                    <a:pt x="484" y="1020"/>
                  </a:cubicBezTo>
                  <a:cubicBezTo>
                    <a:pt x="484" y="1021"/>
                    <a:pt x="484" y="1021"/>
                    <a:pt x="485" y="1021"/>
                  </a:cubicBezTo>
                  <a:cubicBezTo>
                    <a:pt x="485" y="1021"/>
                    <a:pt x="486" y="1021"/>
                    <a:pt x="487" y="1021"/>
                  </a:cubicBezTo>
                  <a:cubicBezTo>
                    <a:pt x="488" y="1021"/>
                    <a:pt x="489" y="1021"/>
                    <a:pt x="490" y="1021"/>
                  </a:cubicBezTo>
                  <a:lnTo>
                    <a:pt x="490" y="1020"/>
                  </a:lnTo>
                  <a:lnTo>
                    <a:pt x="491" y="1020"/>
                  </a:lnTo>
                  <a:lnTo>
                    <a:pt x="492" y="1020"/>
                  </a:lnTo>
                  <a:cubicBezTo>
                    <a:pt x="493" y="1020"/>
                    <a:pt x="493" y="1020"/>
                    <a:pt x="493" y="1020"/>
                  </a:cubicBezTo>
                  <a:lnTo>
                    <a:pt x="494" y="1020"/>
                  </a:lnTo>
                  <a:cubicBezTo>
                    <a:pt x="494" y="1020"/>
                    <a:pt x="495" y="1020"/>
                    <a:pt x="495" y="1019"/>
                  </a:cubicBezTo>
                  <a:lnTo>
                    <a:pt x="496" y="1019"/>
                  </a:lnTo>
                  <a:cubicBezTo>
                    <a:pt x="497" y="1019"/>
                    <a:pt x="497" y="1019"/>
                    <a:pt x="497" y="1019"/>
                  </a:cubicBezTo>
                  <a:cubicBezTo>
                    <a:pt x="498" y="1018"/>
                    <a:pt x="498" y="1018"/>
                    <a:pt x="498" y="1018"/>
                  </a:cubicBezTo>
                  <a:lnTo>
                    <a:pt x="499" y="1018"/>
                  </a:lnTo>
                  <a:lnTo>
                    <a:pt x="729" y="904"/>
                  </a:lnTo>
                  <a:cubicBezTo>
                    <a:pt x="730" y="904"/>
                    <a:pt x="732" y="903"/>
                    <a:pt x="733" y="902"/>
                  </a:cubicBezTo>
                  <a:lnTo>
                    <a:pt x="958" y="791"/>
                  </a:lnTo>
                  <a:cubicBezTo>
                    <a:pt x="966" y="787"/>
                    <a:pt x="970" y="781"/>
                    <a:pt x="973" y="774"/>
                  </a:cubicBezTo>
                  <a:cubicBezTo>
                    <a:pt x="973" y="773"/>
                    <a:pt x="973" y="773"/>
                    <a:pt x="973" y="77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EB22F8C5-9F36-DD46-8D0D-8FCD1281B80C}"/>
              </a:ext>
            </a:extLst>
          </p:cNvPr>
          <p:cNvGrpSpPr/>
          <p:nvPr/>
        </p:nvGrpSpPr>
        <p:grpSpPr>
          <a:xfrm>
            <a:off x="2495394" y="7705097"/>
            <a:ext cx="675560" cy="656836"/>
            <a:chOff x="3366000" y="6883529"/>
            <a:chExt cx="324720" cy="315720"/>
          </a:xfrm>
          <a:solidFill>
            <a:schemeClr val="bg2"/>
          </a:solidFill>
        </p:grpSpPr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xmlns="" id="{2362CA1D-FFED-4242-A831-558CB8D8D7DE}"/>
                </a:ext>
              </a:extLst>
            </p:cNvPr>
            <p:cNvSpPr/>
            <p:nvPr/>
          </p:nvSpPr>
          <p:spPr>
            <a:xfrm>
              <a:off x="3366000" y="6912329"/>
              <a:ext cx="286920" cy="286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8" h="798">
                  <a:moveTo>
                    <a:pt x="642" y="642"/>
                  </a:moveTo>
                  <a:cubicBezTo>
                    <a:pt x="576" y="707"/>
                    <a:pt x="490" y="743"/>
                    <a:pt x="399" y="743"/>
                  </a:cubicBezTo>
                  <a:cubicBezTo>
                    <a:pt x="308" y="743"/>
                    <a:pt x="222" y="707"/>
                    <a:pt x="156" y="642"/>
                  </a:cubicBezTo>
                  <a:cubicBezTo>
                    <a:pt x="91" y="576"/>
                    <a:pt x="55" y="490"/>
                    <a:pt x="55" y="399"/>
                  </a:cubicBezTo>
                  <a:cubicBezTo>
                    <a:pt x="55" y="308"/>
                    <a:pt x="91" y="222"/>
                    <a:pt x="156" y="156"/>
                  </a:cubicBezTo>
                  <a:cubicBezTo>
                    <a:pt x="222" y="91"/>
                    <a:pt x="308" y="55"/>
                    <a:pt x="399" y="55"/>
                  </a:cubicBezTo>
                  <a:cubicBezTo>
                    <a:pt x="410" y="55"/>
                    <a:pt x="421" y="56"/>
                    <a:pt x="431" y="57"/>
                  </a:cubicBezTo>
                  <a:lnTo>
                    <a:pt x="372" y="394"/>
                  </a:lnTo>
                  <a:cubicBezTo>
                    <a:pt x="370" y="402"/>
                    <a:pt x="372" y="411"/>
                    <a:pt x="378" y="417"/>
                  </a:cubicBezTo>
                  <a:cubicBezTo>
                    <a:pt x="383" y="423"/>
                    <a:pt x="391" y="427"/>
                    <a:pt x="399" y="427"/>
                  </a:cubicBezTo>
                  <a:lnTo>
                    <a:pt x="742" y="427"/>
                  </a:lnTo>
                  <a:cubicBezTo>
                    <a:pt x="735" y="508"/>
                    <a:pt x="700" y="583"/>
                    <a:pt x="642" y="642"/>
                  </a:cubicBezTo>
                  <a:close/>
                  <a:moveTo>
                    <a:pt x="770" y="372"/>
                  </a:moveTo>
                  <a:lnTo>
                    <a:pt x="432" y="372"/>
                  </a:lnTo>
                  <a:lnTo>
                    <a:pt x="491" y="38"/>
                  </a:lnTo>
                  <a:cubicBezTo>
                    <a:pt x="492" y="31"/>
                    <a:pt x="490" y="23"/>
                    <a:pt x="486" y="18"/>
                  </a:cubicBezTo>
                  <a:cubicBezTo>
                    <a:pt x="482" y="12"/>
                    <a:pt x="475" y="7"/>
                    <a:pt x="468" y="6"/>
                  </a:cubicBezTo>
                  <a:cubicBezTo>
                    <a:pt x="445" y="2"/>
                    <a:pt x="422" y="0"/>
                    <a:pt x="399" y="0"/>
                  </a:cubicBezTo>
                  <a:cubicBezTo>
                    <a:pt x="293" y="0"/>
                    <a:pt x="193" y="42"/>
                    <a:pt x="117" y="117"/>
                  </a:cubicBezTo>
                  <a:cubicBezTo>
                    <a:pt x="42" y="193"/>
                    <a:pt x="0" y="293"/>
                    <a:pt x="0" y="399"/>
                  </a:cubicBezTo>
                  <a:cubicBezTo>
                    <a:pt x="0" y="505"/>
                    <a:pt x="42" y="605"/>
                    <a:pt x="117" y="681"/>
                  </a:cubicBezTo>
                  <a:cubicBezTo>
                    <a:pt x="193" y="756"/>
                    <a:pt x="293" y="798"/>
                    <a:pt x="399" y="798"/>
                  </a:cubicBezTo>
                  <a:cubicBezTo>
                    <a:pt x="505" y="798"/>
                    <a:pt x="605" y="756"/>
                    <a:pt x="681" y="681"/>
                  </a:cubicBezTo>
                  <a:cubicBezTo>
                    <a:pt x="756" y="605"/>
                    <a:pt x="798" y="505"/>
                    <a:pt x="798" y="399"/>
                  </a:cubicBezTo>
                  <a:cubicBezTo>
                    <a:pt x="798" y="384"/>
                    <a:pt x="786" y="372"/>
                    <a:pt x="770" y="37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xmlns="" id="{B10D1A64-706A-BB47-8688-C7E0B01A15D8}"/>
                </a:ext>
              </a:extLst>
            </p:cNvPr>
            <p:cNvSpPr/>
            <p:nvPr/>
          </p:nvSpPr>
          <p:spPr>
            <a:xfrm>
              <a:off x="3536280" y="6883529"/>
              <a:ext cx="154440" cy="152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0" h="425">
                  <a:moveTo>
                    <a:pt x="60" y="370"/>
                  </a:moveTo>
                  <a:lnTo>
                    <a:pt x="115" y="60"/>
                  </a:lnTo>
                  <a:cubicBezTo>
                    <a:pt x="184" y="78"/>
                    <a:pt x="247" y="118"/>
                    <a:pt x="294" y="173"/>
                  </a:cubicBezTo>
                  <a:cubicBezTo>
                    <a:pt x="340" y="229"/>
                    <a:pt x="368" y="298"/>
                    <a:pt x="374" y="370"/>
                  </a:cubicBezTo>
                  <a:close/>
                  <a:moveTo>
                    <a:pt x="336" y="138"/>
                  </a:moveTo>
                  <a:cubicBezTo>
                    <a:pt x="275" y="65"/>
                    <a:pt x="190" y="17"/>
                    <a:pt x="97" y="0"/>
                  </a:cubicBezTo>
                  <a:cubicBezTo>
                    <a:pt x="90" y="-1"/>
                    <a:pt x="83" y="1"/>
                    <a:pt x="76" y="5"/>
                  </a:cubicBezTo>
                  <a:cubicBezTo>
                    <a:pt x="71" y="9"/>
                    <a:pt x="66" y="15"/>
                    <a:pt x="65" y="23"/>
                  </a:cubicBezTo>
                  <a:lnTo>
                    <a:pt x="0" y="392"/>
                  </a:lnTo>
                  <a:cubicBezTo>
                    <a:pt x="-1" y="400"/>
                    <a:pt x="1" y="409"/>
                    <a:pt x="6" y="415"/>
                  </a:cubicBezTo>
                  <a:cubicBezTo>
                    <a:pt x="11" y="421"/>
                    <a:pt x="19" y="425"/>
                    <a:pt x="27" y="425"/>
                  </a:cubicBezTo>
                  <a:lnTo>
                    <a:pt x="403" y="425"/>
                  </a:lnTo>
                  <a:cubicBezTo>
                    <a:pt x="418" y="425"/>
                    <a:pt x="430" y="412"/>
                    <a:pt x="430" y="397"/>
                  </a:cubicBezTo>
                  <a:cubicBezTo>
                    <a:pt x="430" y="302"/>
                    <a:pt x="397" y="210"/>
                    <a:pt x="336" y="13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111" name="Freeform 110">
            <a:extLst>
              <a:ext uri="{FF2B5EF4-FFF2-40B4-BE49-F238E27FC236}">
                <a16:creationId xmlns:a16="http://schemas.microsoft.com/office/drawing/2014/main" xmlns="" id="{A281629D-E03B-084C-9C5F-4BCB4A73065A}"/>
              </a:ext>
            </a:extLst>
          </p:cNvPr>
          <p:cNvSpPr/>
          <p:nvPr/>
        </p:nvSpPr>
        <p:spPr>
          <a:xfrm>
            <a:off x="13416070" y="7704026"/>
            <a:ext cx="651622" cy="71889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4" h="920">
                <a:moveTo>
                  <a:pt x="550" y="826"/>
                </a:moveTo>
                <a:lnTo>
                  <a:pt x="550" y="718"/>
                </a:lnTo>
                <a:cubicBezTo>
                  <a:pt x="550" y="710"/>
                  <a:pt x="547" y="703"/>
                  <a:pt x="542" y="698"/>
                </a:cubicBezTo>
                <a:cubicBezTo>
                  <a:pt x="537" y="693"/>
                  <a:pt x="530" y="690"/>
                  <a:pt x="522" y="690"/>
                </a:cubicBezTo>
                <a:lnTo>
                  <a:pt x="126" y="690"/>
                </a:lnTo>
                <a:lnTo>
                  <a:pt x="126" y="528"/>
                </a:lnTo>
                <a:lnTo>
                  <a:pt x="174" y="528"/>
                </a:lnTo>
                <a:cubicBezTo>
                  <a:pt x="182" y="528"/>
                  <a:pt x="190" y="524"/>
                  <a:pt x="195" y="518"/>
                </a:cubicBezTo>
                <a:lnTo>
                  <a:pt x="291" y="614"/>
                </a:lnTo>
                <a:cubicBezTo>
                  <a:pt x="296" y="620"/>
                  <a:pt x="303" y="622"/>
                  <a:pt x="311" y="622"/>
                </a:cubicBezTo>
                <a:cubicBezTo>
                  <a:pt x="314" y="622"/>
                  <a:pt x="318" y="622"/>
                  <a:pt x="321" y="620"/>
                </a:cubicBezTo>
                <a:cubicBezTo>
                  <a:pt x="332" y="616"/>
                  <a:pt x="338" y="606"/>
                  <a:pt x="338" y="595"/>
                </a:cubicBezTo>
                <a:lnTo>
                  <a:pt x="338" y="528"/>
                </a:lnTo>
                <a:lnTo>
                  <a:pt x="523" y="528"/>
                </a:lnTo>
                <a:cubicBezTo>
                  <a:pt x="538" y="528"/>
                  <a:pt x="550" y="515"/>
                  <a:pt x="550" y="500"/>
                </a:cubicBezTo>
                <a:lnTo>
                  <a:pt x="550" y="392"/>
                </a:lnTo>
                <a:lnTo>
                  <a:pt x="767" y="609"/>
                </a:lnTo>
                <a:close/>
                <a:moveTo>
                  <a:pt x="495" y="447"/>
                </a:moveTo>
                <a:lnTo>
                  <a:pt x="495" y="472"/>
                </a:lnTo>
                <a:lnTo>
                  <a:pt x="339" y="472"/>
                </a:lnTo>
                <a:lnTo>
                  <a:pt x="339" y="447"/>
                </a:lnTo>
                <a:close/>
                <a:moveTo>
                  <a:pt x="284" y="94"/>
                </a:moveTo>
                <a:lnTo>
                  <a:pt x="283" y="202"/>
                </a:lnTo>
                <a:cubicBezTo>
                  <a:pt x="283" y="209"/>
                  <a:pt x="286" y="217"/>
                  <a:pt x="292" y="222"/>
                </a:cubicBezTo>
                <a:cubicBezTo>
                  <a:pt x="297" y="227"/>
                  <a:pt x="304" y="230"/>
                  <a:pt x="311" y="230"/>
                </a:cubicBezTo>
                <a:lnTo>
                  <a:pt x="707" y="230"/>
                </a:lnTo>
                <a:lnTo>
                  <a:pt x="707" y="392"/>
                </a:lnTo>
                <a:lnTo>
                  <a:pt x="646" y="392"/>
                </a:lnTo>
                <a:cubicBezTo>
                  <a:pt x="641" y="392"/>
                  <a:pt x="637" y="394"/>
                  <a:pt x="633" y="396"/>
                </a:cubicBezTo>
                <a:lnTo>
                  <a:pt x="542" y="306"/>
                </a:lnTo>
                <a:cubicBezTo>
                  <a:pt x="534" y="298"/>
                  <a:pt x="523" y="295"/>
                  <a:pt x="512" y="300"/>
                </a:cubicBezTo>
                <a:cubicBezTo>
                  <a:pt x="502" y="304"/>
                  <a:pt x="495" y="314"/>
                  <a:pt x="495" y="325"/>
                </a:cubicBezTo>
                <a:lnTo>
                  <a:pt x="495" y="392"/>
                </a:lnTo>
                <a:lnTo>
                  <a:pt x="311" y="392"/>
                </a:lnTo>
                <a:cubicBezTo>
                  <a:pt x="296" y="392"/>
                  <a:pt x="283" y="404"/>
                  <a:pt x="283" y="420"/>
                </a:cubicBezTo>
                <a:lnTo>
                  <a:pt x="283" y="528"/>
                </a:lnTo>
                <a:lnTo>
                  <a:pt x="66" y="311"/>
                </a:lnTo>
                <a:close/>
                <a:moveTo>
                  <a:pt x="826" y="589"/>
                </a:moveTo>
                <a:lnTo>
                  <a:pt x="684" y="447"/>
                </a:lnTo>
                <a:lnTo>
                  <a:pt x="735" y="447"/>
                </a:lnTo>
                <a:cubicBezTo>
                  <a:pt x="750" y="447"/>
                  <a:pt x="763" y="435"/>
                  <a:pt x="763" y="420"/>
                </a:cubicBezTo>
                <a:lnTo>
                  <a:pt x="763" y="202"/>
                </a:lnTo>
                <a:cubicBezTo>
                  <a:pt x="763" y="187"/>
                  <a:pt x="750" y="174"/>
                  <a:pt x="735" y="174"/>
                </a:cubicBezTo>
                <a:lnTo>
                  <a:pt x="339" y="174"/>
                </a:lnTo>
                <a:lnTo>
                  <a:pt x="339" y="27"/>
                </a:lnTo>
                <a:cubicBezTo>
                  <a:pt x="339" y="16"/>
                  <a:pt x="332" y="6"/>
                  <a:pt x="322" y="2"/>
                </a:cubicBezTo>
                <a:cubicBezTo>
                  <a:pt x="312" y="-3"/>
                  <a:pt x="300" y="0"/>
                  <a:pt x="292" y="8"/>
                </a:cubicBezTo>
                <a:lnTo>
                  <a:pt x="8" y="292"/>
                </a:lnTo>
                <a:cubicBezTo>
                  <a:pt x="2" y="297"/>
                  <a:pt x="0" y="304"/>
                  <a:pt x="0" y="311"/>
                </a:cubicBezTo>
                <a:cubicBezTo>
                  <a:pt x="0" y="319"/>
                  <a:pt x="2" y="326"/>
                  <a:pt x="8" y="331"/>
                </a:cubicBezTo>
                <a:lnTo>
                  <a:pt x="149" y="472"/>
                </a:lnTo>
                <a:lnTo>
                  <a:pt x="98" y="472"/>
                </a:lnTo>
                <a:cubicBezTo>
                  <a:pt x="83" y="472"/>
                  <a:pt x="71" y="485"/>
                  <a:pt x="71" y="500"/>
                </a:cubicBezTo>
                <a:lnTo>
                  <a:pt x="71" y="718"/>
                </a:lnTo>
                <a:cubicBezTo>
                  <a:pt x="71" y="733"/>
                  <a:pt x="83" y="745"/>
                  <a:pt x="98" y="745"/>
                </a:cubicBezTo>
                <a:lnTo>
                  <a:pt x="495" y="745"/>
                </a:lnTo>
                <a:lnTo>
                  <a:pt x="495" y="893"/>
                </a:lnTo>
                <a:cubicBezTo>
                  <a:pt x="495" y="904"/>
                  <a:pt x="501" y="914"/>
                  <a:pt x="512" y="918"/>
                </a:cubicBezTo>
                <a:cubicBezTo>
                  <a:pt x="515" y="920"/>
                  <a:pt x="519" y="920"/>
                  <a:pt x="522" y="920"/>
                </a:cubicBezTo>
                <a:cubicBezTo>
                  <a:pt x="529" y="920"/>
                  <a:pt x="536" y="917"/>
                  <a:pt x="542" y="912"/>
                </a:cubicBezTo>
                <a:lnTo>
                  <a:pt x="826" y="628"/>
                </a:lnTo>
                <a:cubicBezTo>
                  <a:pt x="831" y="623"/>
                  <a:pt x="834" y="616"/>
                  <a:pt x="834" y="609"/>
                </a:cubicBezTo>
                <a:cubicBezTo>
                  <a:pt x="834" y="601"/>
                  <a:pt x="831" y="594"/>
                  <a:pt x="826" y="589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4E6EFC4-8F66-324D-A114-A33C0FC39227}"/>
              </a:ext>
            </a:extLst>
          </p:cNvPr>
          <p:cNvGrpSpPr/>
          <p:nvPr/>
        </p:nvGrpSpPr>
        <p:grpSpPr>
          <a:xfrm>
            <a:off x="13453326" y="10797515"/>
            <a:ext cx="577110" cy="556524"/>
            <a:chOff x="5516932" y="4053978"/>
            <a:chExt cx="282600" cy="272520"/>
          </a:xfrm>
          <a:solidFill>
            <a:schemeClr val="bg2"/>
          </a:solidFill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xmlns="" id="{780D29CA-A831-B541-BEB9-C6F976FD7669}"/>
                </a:ext>
              </a:extLst>
            </p:cNvPr>
            <p:cNvSpPr/>
            <p:nvPr/>
          </p:nvSpPr>
          <p:spPr>
            <a:xfrm>
              <a:off x="5516932" y="4053978"/>
              <a:ext cx="19440" cy="272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" h="758">
                  <a:moveTo>
                    <a:pt x="27" y="758"/>
                  </a:moveTo>
                  <a:cubicBezTo>
                    <a:pt x="12" y="758"/>
                    <a:pt x="0" y="745"/>
                    <a:pt x="0" y="730"/>
                  </a:cubicBezTo>
                  <a:lnTo>
                    <a:pt x="0" y="28"/>
                  </a:ln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lnTo>
                    <a:pt x="55" y="730"/>
                  </a:lnTo>
                  <a:cubicBezTo>
                    <a:pt x="55" y="745"/>
                    <a:pt x="42" y="758"/>
                    <a:pt x="27" y="75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xmlns="" id="{ECF53F6A-08F9-DC46-84FA-25623126D49F}"/>
                </a:ext>
              </a:extLst>
            </p:cNvPr>
            <p:cNvSpPr/>
            <p:nvPr/>
          </p:nvSpPr>
          <p:spPr>
            <a:xfrm>
              <a:off x="5516932" y="4307058"/>
              <a:ext cx="271080" cy="19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4" h="54">
                  <a:moveTo>
                    <a:pt x="727" y="54"/>
                  </a:moveTo>
                  <a:lnTo>
                    <a:pt x="27" y="54"/>
                  </a:ln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lnTo>
                    <a:pt x="727" y="0"/>
                  </a:lnTo>
                  <a:cubicBezTo>
                    <a:pt x="742" y="0"/>
                    <a:pt x="754" y="12"/>
                    <a:pt x="754" y="27"/>
                  </a:cubicBezTo>
                  <a:cubicBezTo>
                    <a:pt x="754" y="42"/>
                    <a:pt x="742" y="54"/>
                    <a:pt x="727" y="5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xmlns="" id="{08E7BF33-3259-1640-B2D7-5E46D15AE1FF}"/>
                </a:ext>
              </a:extLst>
            </p:cNvPr>
            <p:cNvSpPr/>
            <p:nvPr/>
          </p:nvSpPr>
          <p:spPr>
            <a:xfrm>
              <a:off x="5553651" y="4105458"/>
              <a:ext cx="235440" cy="189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5" h="527">
                  <a:moveTo>
                    <a:pt x="347" y="527"/>
                  </a:moveTo>
                  <a:cubicBezTo>
                    <a:pt x="339" y="527"/>
                    <a:pt x="331" y="523"/>
                    <a:pt x="325" y="516"/>
                  </a:cubicBezTo>
                  <a:lnTo>
                    <a:pt x="202" y="353"/>
                  </a:lnTo>
                  <a:lnTo>
                    <a:pt x="47" y="518"/>
                  </a:lnTo>
                  <a:cubicBezTo>
                    <a:pt x="37" y="529"/>
                    <a:pt x="19" y="530"/>
                    <a:pt x="8" y="519"/>
                  </a:cubicBezTo>
                  <a:cubicBezTo>
                    <a:pt x="-3" y="509"/>
                    <a:pt x="-3" y="492"/>
                    <a:pt x="7" y="480"/>
                  </a:cubicBezTo>
                  <a:lnTo>
                    <a:pt x="184" y="292"/>
                  </a:lnTo>
                  <a:cubicBezTo>
                    <a:pt x="189" y="286"/>
                    <a:pt x="197" y="283"/>
                    <a:pt x="205" y="283"/>
                  </a:cubicBezTo>
                  <a:cubicBezTo>
                    <a:pt x="213" y="284"/>
                    <a:pt x="221" y="288"/>
                    <a:pt x="226" y="294"/>
                  </a:cubicBezTo>
                  <a:lnTo>
                    <a:pt x="344" y="450"/>
                  </a:lnTo>
                  <a:lnTo>
                    <a:pt x="604" y="13"/>
                  </a:lnTo>
                  <a:cubicBezTo>
                    <a:pt x="612" y="0"/>
                    <a:pt x="629" y="-4"/>
                    <a:pt x="642" y="4"/>
                  </a:cubicBezTo>
                  <a:cubicBezTo>
                    <a:pt x="655" y="11"/>
                    <a:pt x="659" y="28"/>
                    <a:pt x="651" y="41"/>
                  </a:cubicBezTo>
                  <a:lnTo>
                    <a:pt x="371" y="513"/>
                  </a:lnTo>
                  <a:cubicBezTo>
                    <a:pt x="366" y="521"/>
                    <a:pt x="358" y="526"/>
                    <a:pt x="349" y="527"/>
                  </a:cubicBezTo>
                  <a:cubicBezTo>
                    <a:pt x="348" y="527"/>
                    <a:pt x="348" y="527"/>
                    <a:pt x="347" y="52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xmlns="" id="{51A53CE5-899D-AA4B-A054-BF99698035BA}"/>
                </a:ext>
              </a:extLst>
            </p:cNvPr>
            <p:cNvSpPr/>
            <p:nvPr/>
          </p:nvSpPr>
          <p:spPr>
            <a:xfrm>
              <a:off x="5769292" y="4105458"/>
              <a:ext cx="30240" cy="54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" h="153">
                  <a:moveTo>
                    <a:pt x="58" y="153"/>
                  </a:moveTo>
                  <a:cubicBezTo>
                    <a:pt x="46" y="153"/>
                    <a:pt x="35" y="146"/>
                    <a:pt x="32" y="134"/>
                  </a:cubicBezTo>
                  <a:lnTo>
                    <a:pt x="1" y="35"/>
                  </a:lnTo>
                  <a:cubicBezTo>
                    <a:pt x="-3" y="21"/>
                    <a:pt x="5" y="5"/>
                    <a:pt x="20" y="1"/>
                  </a:cubicBezTo>
                  <a:cubicBezTo>
                    <a:pt x="34" y="-4"/>
                    <a:pt x="49" y="5"/>
                    <a:pt x="54" y="19"/>
                  </a:cubicBezTo>
                  <a:lnTo>
                    <a:pt x="84" y="118"/>
                  </a:lnTo>
                  <a:cubicBezTo>
                    <a:pt x="89" y="132"/>
                    <a:pt x="80" y="147"/>
                    <a:pt x="66" y="152"/>
                  </a:cubicBezTo>
                  <a:cubicBezTo>
                    <a:pt x="63" y="153"/>
                    <a:pt x="61" y="153"/>
                    <a:pt x="58" y="15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xmlns="" id="{8AC2C744-3C22-B246-A365-F58B6E23DE35}"/>
                </a:ext>
              </a:extLst>
            </p:cNvPr>
            <p:cNvSpPr/>
            <p:nvPr/>
          </p:nvSpPr>
          <p:spPr>
            <a:xfrm>
              <a:off x="5734012" y="4105458"/>
              <a:ext cx="54720" cy="3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" h="85">
                  <a:moveTo>
                    <a:pt x="27" y="85"/>
                  </a:moveTo>
                  <a:cubicBezTo>
                    <a:pt x="15" y="85"/>
                    <a:pt x="4" y="77"/>
                    <a:pt x="1" y="65"/>
                  </a:cubicBezTo>
                  <a:cubicBezTo>
                    <a:pt x="-4" y="51"/>
                    <a:pt x="5" y="36"/>
                    <a:pt x="19" y="31"/>
                  </a:cubicBezTo>
                  <a:lnTo>
                    <a:pt x="118" y="1"/>
                  </a:lnTo>
                  <a:cubicBezTo>
                    <a:pt x="132" y="-4"/>
                    <a:pt x="147" y="5"/>
                    <a:pt x="152" y="19"/>
                  </a:cubicBezTo>
                  <a:cubicBezTo>
                    <a:pt x="156" y="34"/>
                    <a:pt x="148" y="49"/>
                    <a:pt x="134" y="53"/>
                  </a:cubicBezTo>
                  <a:lnTo>
                    <a:pt x="35" y="84"/>
                  </a:lnTo>
                  <a:cubicBezTo>
                    <a:pt x="32" y="84"/>
                    <a:pt x="30" y="85"/>
                    <a:pt x="27" y="8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3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9BD253-DA9B-654D-AB61-B8536E909610}"/>
              </a:ext>
            </a:extLst>
          </p:cNvPr>
          <p:cNvSpPr/>
          <p:nvPr/>
        </p:nvSpPr>
        <p:spPr>
          <a:xfrm>
            <a:off x="12188825" y="0"/>
            <a:ext cx="12188825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E8F39F-60D4-6D4F-BFC6-A5BBD346EFCF}"/>
              </a:ext>
            </a:extLst>
          </p:cNvPr>
          <p:cNvGrpSpPr/>
          <p:nvPr/>
        </p:nvGrpSpPr>
        <p:grpSpPr>
          <a:xfrm>
            <a:off x="2476401" y="2737266"/>
            <a:ext cx="7236021" cy="1383468"/>
            <a:chOff x="4212267" y="1407238"/>
            <a:chExt cx="7236021" cy="13834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592D0E3-25ED-FF42-B273-D2E6217BA3B3}"/>
                </a:ext>
              </a:extLst>
            </p:cNvPr>
            <p:cNvSpPr txBox="1"/>
            <p:nvPr/>
          </p:nvSpPr>
          <p:spPr>
            <a:xfrm>
              <a:off x="4212267" y="1867376"/>
              <a:ext cx="72360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tx2"/>
                  </a:solidFill>
                  <a:latin typeface="Montserrat SemiBold" pitchFamily="2" charset="77"/>
                  <a:ea typeface="Roboto" panose="02000000000000000000" pitchFamily="2" charset="0"/>
                  <a:cs typeface="Poppins Medium" pitchFamily="2" charset="77"/>
                </a:rPr>
                <a:t>WATER SUPPLY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37E9CCF-3EBF-7347-9D39-116400F64252}"/>
                </a:ext>
              </a:extLst>
            </p:cNvPr>
            <p:cNvSpPr txBox="1"/>
            <p:nvPr/>
          </p:nvSpPr>
          <p:spPr>
            <a:xfrm>
              <a:off x="4212267" y="1407238"/>
              <a:ext cx="5578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600" dirty="0" smtClean="0">
                  <a:solidFill>
                    <a:schemeClr val="tx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Zoom Industrial Services Limited</a:t>
              </a:r>
              <a:endParaRPr lang="en-US" sz="1600" spc="600" dirty="0">
                <a:solidFill>
                  <a:schemeClr val="tx2"/>
                </a:solidFill>
                <a:latin typeface="Montserrat Light" pitchFamily="2" charset="77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A4CE8C-DB66-834D-A482-EA6CED76BE4D}"/>
              </a:ext>
            </a:extLst>
          </p:cNvPr>
          <p:cNvGrpSpPr/>
          <p:nvPr/>
        </p:nvGrpSpPr>
        <p:grpSpPr>
          <a:xfrm>
            <a:off x="11277600" y="6858001"/>
            <a:ext cx="13100050" cy="6888629"/>
            <a:chOff x="1013318" y="5654159"/>
            <a:chExt cx="9028245" cy="131812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456FA1E-198B-924F-BE41-AB43231023F2}"/>
                </a:ext>
              </a:extLst>
            </p:cNvPr>
            <p:cNvSpPr/>
            <p:nvPr/>
          </p:nvSpPr>
          <p:spPr>
            <a:xfrm>
              <a:off x="1013318" y="6123101"/>
              <a:ext cx="278296" cy="278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xmlns="" id="{D2271DD5-3071-9B45-B025-F75C1BA03E86}"/>
                </a:ext>
              </a:extLst>
            </p:cNvPr>
            <p:cNvSpPr txBox="1">
              <a:spLocks/>
            </p:cNvSpPr>
            <p:nvPr/>
          </p:nvSpPr>
          <p:spPr>
            <a:xfrm>
              <a:off x="1615699" y="5654159"/>
              <a:ext cx="8425864" cy="1318125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Preparation of Pre-feasibility</a:t>
              </a:r>
              <a:endParaRPr lang="en-IN" sz="280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Feasibility Report &amp; Detailed Project Reports(DPRs)</a:t>
              </a:r>
              <a:endParaRPr lang="en-IN" sz="280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endParaRP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Master Planning &amp; Financial Modeling </a:t>
              </a:r>
              <a:endParaRPr lang="en-IN" sz="280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spc="-5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Detailed </a:t>
              </a: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field investigations including topographical survey, soil investigation &amp; Hydraulic Modeling</a:t>
              </a:r>
              <a:r>
                <a:rPr lang="en-IN" sz="2800" dirty="0"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. </a:t>
              </a:r>
              <a:endParaRPr lang="en-US" sz="280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endParaRP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Preparation of technical specifications</a:t>
              </a: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95910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Bid documents for contract packages.</a:t>
              </a: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D</a:t>
              </a: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etailed engineering for civil &amp; Electro-</a:t>
              </a:r>
              <a:r>
                <a:rPr lang="en-US" sz="28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mechanical works for Water Treatment Plant</a:t>
              </a:r>
              <a:endParaRPr lang="en-IN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endParaRPr>
            </a:p>
            <a:p>
              <a:pPr marL="457200" marR="304165" lvl="0" indent="-457200" algn="just">
                <a:spcBef>
                  <a:spcPts val="15"/>
                </a:spcBef>
                <a:spcAft>
                  <a:spcPts val="0"/>
                </a:spcAft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Project Management Consultancy including construction supervision work and monitoring of progress</a:t>
              </a:r>
              <a:endParaRPr lang="en-IN" sz="2800" dirty="0"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endParaRPr>
            </a:p>
            <a:p>
              <a:pPr marL="457200" marR="304165" lvl="0" indent="-457200" algn="just">
                <a:spcBef>
                  <a:spcPts val="15"/>
                </a:spcBef>
                <a:spcAft>
                  <a:spcPts val="0"/>
                </a:spcAft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Quality assurance and control</a:t>
              </a:r>
              <a:r>
                <a:rPr lang="en-US" sz="3200" spc="3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.</a:t>
              </a:r>
            </a:p>
          </p:txBody>
        </p:sp>
      </p:grp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xmlns="" id="{08133B24-B117-D49B-449D-FFD1723BD3F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2" b="13112"/>
          <a:stretch>
            <a:fillRect/>
          </a:stretch>
        </p:blipFill>
        <p:spPr>
          <a:xfrm>
            <a:off x="177799" y="6979584"/>
            <a:ext cx="11973859" cy="6736416"/>
          </a:xfrm>
        </p:spPr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xmlns="" id="{668CAA9F-0678-5801-FA12-AB1D92D768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b="12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40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1EDE6D0D-DAB6-61B1-A2B4-7EEB47E9A28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xmlns="" id="{EEF78123-31C4-E6ED-046D-89A733003ED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7725"/>
          <a:stretch>
            <a:fillRect/>
          </a:stretch>
        </p:blipFill>
        <p:spPr/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E8F39F-60D4-6D4F-BFC6-A5BBD346EFCF}"/>
              </a:ext>
            </a:extLst>
          </p:cNvPr>
          <p:cNvGrpSpPr/>
          <p:nvPr/>
        </p:nvGrpSpPr>
        <p:grpSpPr>
          <a:xfrm>
            <a:off x="14665227" y="2742954"/>
            <a:ext cx="7236021" cy="1377780"/>
            <a:chOff x="4212267" y="1412926"/>
            <a:chExt cx="7236021" cy="13777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592D0E3-25ED-FF42-B273-D2E6217BA3B3}"/>
                </a:ext>
              </a:extLst>
            </p:cNvPr>
            <p:cNvSpPr txBox="1"/>
            <p:nvPr/>
          </p:nvSpPr>
          <p:spPr>
            <a:xfrm>
              <a:off x="4212267" y="1867376"/>
              <a:ext cx="72360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SEWAGE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37E9CCF-3EBF-7347-9D39-116400F64252}"/>
                </a:ext>
              </a:extLst>
            </p:cNvPr>
            <p:cNvSpPr txBox="1"/>
            <p:nvPr/>
          </p:nvSpPr>
          <p:spPr>
            <a:xfrm>
              <a:off x="5040891" y="1412926"/>
              <a:ext cx="5578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600" dirty="0" smtClean="0">
                  <a:solidFill>
                    <a:schemeClr val="tx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Zoom Industrial Services Limited</a:t>
              </a:r>
              <a:endParaRPr lang="en-US" sz="1600" spc="600" dirty="0">
                <a:solidFill>
                  <a:schemeClr val="tx2"/>
                </a:solidFill>
                <a:latin typeface="Montserrat Light" pitchFamily="2" charset="77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A4CE8C-DB66-834D-A482-EA6CED76BE4D}"/>
              </a:ext>
            </a:extLst>
          </p:cNvPr>
          <p:cNvGrpSpPr/>
          <p:nvPr/>
        </p:nvGrpSpPr>
        <p:grpSpPr>
          <a:xfrm>
            <a:off x="0" y="6991636"/>
            <a:ext cx="12188825" cy="6955762"/>
            <a:chOff x="1013318" y="5654159"/>
            <a:chExt cx="9028245" cy="598724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456FA1E-198B-924F-BE41-AB43231023F2}"/>
                </a:ext>
              </a:extLst>
            </p:cNvPr>
            <p:cNvSpPr/>
            <p:nvPr/>
          </p:nvSpPr>
          <p:spPr>
            <a:xfrm>
              <a:off x="1013318" y="6123101"/>
              <a:ext cx="278296" cy="278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xmlns="" id="{D2271DD5-3071-9B45-B025-F75C1BA03E86}"/>
                </a:ext>
              </a:extLst>
            </p:cNvPr>
            <p:cNvSpPr txBox="1">
              <a:spLocks/>
            </p:cNvSpPr>
            <p:nvPr/>
          </p:nvSpPr>
          <p:spPr>
            <a:xfrm>
              <a:off x="1013318" y="5654159"/>
              <a:ext cx="9028245" cy="5987249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Preparation of Pre-feasibility</a:t>
              </a:r>
              <a:endParaRPr lang="en-IN" sz="280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Feasibility Report &amp; Detailed Project Reports(DPRs)</a:t>
              </a:r>
              <a:endParaRPr lang="en-IN" sz="280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endParaRP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Master Planning &amp; Financial Modeling </a:t>
              </a:r>
              <a:endParaRPr lang="en-IN" sz="280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spc="-5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Detailed </a:t>
              </a: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field investigations including topographical survey, soil investigation &amp; Hydraulic Modeling</a:t>
              </a:r>
              <a:r>
                <a:rPr lang="en-IN" sz="2800" dirty="0"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. </a:t>
              </a:r>
              <a:endParaRPr lang="en-US" sz="280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endParaRP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Preparation of technical specifications with ZLD </a:t>
              </a: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95910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Bid documents for contract packages.</a:t>
              </a:r>
            </a:p>
            <a:p>
              <a:pPr marL="457200" lvl="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D</a:t>
              </a: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etailed engineering for civil &amp; Electro-</a:t>
              </a:r>
              <a:r>
                <a:rPr lang="en-US" sz="28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mechanical works for Sewage Treatment Plant</a:t>
              </a:r>
              <a:endParaRPr lang="en-IN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endParaRPr>
            </a:p>
            <a:p>
              <a:pPr marL="457200" marR="304165" lvl="0" indent="-457200" algn="just">
                <a:spcBef>
                  <a:spcPts val="15"/>
                </a:spcBef>
                <a:spcAft>
                  <a:spcPts val="0"/>
                </a:spcAft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Project Management Consultancy including construction supervision work and monitoring of progress</a:t>
              </a:r>
              <a:endParaRPr lang="en-IN" sz="2800" dirty="0"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endParaRPr>
            </a:p>
            <a:p>
              <a:pPr marL="457200" marR="304165" lvl="0" indent="-457200" algn="just">
                <a:spcBef>
                  <a:spcPts val="15"/>
                </a:spcBef>
                <a:spcAft>
                  <a:spcPts val="0"/>
                </a:spcAft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effectLst/>
                  <a:latin typeface="Bookman Old Style" panose="02050604050505020204" pitchFamily="18" charset="0"/>
                  <a:ea typeface="Wingdings" panose="05000000000000000000" pitchFamily="2" charset="2"/>
                  <a:cs typeface="Wingdings" panose="05000000000000000000" pitchFamily="2" charset="2"/>
                </a:rPr>
                <a:t>Quality assurance and control</a:t>
              </a:r>
              <a:r>
                <a:rPr lang="en-US" sz="3200" spc="3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8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9BD253-DA9B-654D-AB61-B8536E909610}"/>
              </a:ext>
            </a:extLst>
          </p:cNvPr>
          <p:cNvSpPr/>
          <p:nvPr/>
        </p:nvSpPr>
        <p:spPr>
          <a:xfrm>
            <a:off x="12188825" y="0"/>
            <a:ext cx="12188825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E8F39F-60D4-6D4F-BFC6-A5BBD346EFCF}"/>
              </a:ext>
            </a:extLst>
          </p:cNvPr>
          <p:cNvGrpSpPr/>
          <p:nvPr/>
        </p:nvGrpSpPr>
        <p:grpSpPr>
          <a:xfrm>
            <a:off x="2476401" y="2742954"/>
            <a:ext cx="7236021" cy="2208776"/>
            <a:chOff x="4212267" y="1412926"/>
            <a:chExt cx="7236021" cy="22087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592D0E3-25ED-FF42-B273-D2E6217BA3B3}"/>
                </a:ext>
              </a:extLst>
            </p:cNvPr>
            <p:cNvSpPr txBox="1"/>
            <p:nvPr/>
          </p:nvSpPr>
          <p:spPr>
            <a:xfrm>
              <a:off x="4212267" y="1867376"/>
              <a:ext cx="72360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tx2"/>
                  </a:solidFill>
                  <a:latin typeface="Montserrat SemiBold" pitchFamily="2" charset="77"/>
                  <a:ea typeface="Roboto" panose="02000000000000000000" pitchFamily="2" charset="0"/>
                  <a:cs typeface="Poppins Medium" pitchFamily="2" charset="77"/>
                </a:rPr>
                <a:t>WASTE WATER TREATMENT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37E9CCF-3EBF-7347-9D39-116400F64252}"/>
                </a:ext>
              </a:extLst>
            </p:cNvPr>
            <p:cNvSpPr txBox="1"/>
            <p:nvPr/>
          </p:nvSpPr>
          <p:spPr>
            <a:xfrm>
              <a:off x="4212267" y="1412926"/>
              <a:ext cx="55883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600" dirty="0">
                  <a:solidFill>
                    <a:schemeClr val="tx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Z</a:t>
              </a:r>
              <a:r>
                <a:rPr lang="en-US" sz="1600" spc="600" dirty="0" smtClean="0">
                  <a:solidFill>
                    <a:schemeClr val="tx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oom Industrial Services Limited</a:t>
              </a:r>
              <a:endParaRPr lang="en-US" sz="1600" spc="600" dirty="0">
                <a:solidFill>
                  <a:schemeClr val="tx2"/>
                </a:solidFill>
                <a:latin typeface="Montserrat Light" pitchFamily="2" charset="77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A4CE8C-DB66-834D-A482-EA6CED76BE4D}"/>
              </a:ext>
            </a:extLst>
          </p:cNvPr>
          <p:cNvGrpSpPr/>
          <p:nvPr/>
        </p:nvGrpSpPr>
        <p:grpSpPr>
          <a:xfrm>
            <a:off x="11277600" y="6858001"/>
            <a:ext cx="13100050" cy="7072910"/>
            <a:chOff x="1013318" y="5654159"/>
            <a:chExt cx="9028245" cy="1353387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456FA1E-198B-924F-BE41-AB43231023F2}"/>
                </a:ext>
              </a:extLst>
            </p:cNvPr>
            <p:cNvSpPr/>
            <p:nvPr/>
          </p:nvSpPr>
          <p:spPr>
            <a:xfrm>
              <a:off x="1013318" y="6123101"/>
              <a:ext cx="278296" cy="278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xmlns="" id="{D2271DD5-3071-9B45-B025-F75C1BA03E86}"/>
                </a:ext>
              </a:extLst>
            </p:cNvPr>
            <p:cNvSpPr txBox="1">
              <a:spLocks/>
            </p:cNvSpPr>
            <p:nvPr/>
          </p:nvSpPr>
          <p:spPr>
            <a:xfrm>
              <a:off x="1615699" y="5654159"/>
              <a:ext cx="8425864" cy="1353387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Process design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Civil, electro-mechanical unit design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Tender stage designs &amp; preparation of technical specifications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Bid documents for contract packages.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Construction stage detailed engineering for civil &amp; Electro-mechanical works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Project Management Consultancy including construction supervision work and monitoring of progress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Rehabilitation plan and DPR preparation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Re-use of treated waste water for industrial and irrigation purpose. </a:t>
              </a: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Sludge Handling</a:t>
              </a:r>
            </a:p>
          </p:txBody>
        </p:sp>
      </p:grp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A75881D7-B53F-B585-D2AF-E774CCA5F12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xmlns="" id="{34D502C1-325A-09EE-005B-5B820F6406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6" b="174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53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E8F39F-60D4-6D4F-BFC6-A5BBD346EFCF}"/>
              </a:ext>
            </a:extLst>
          </p:cNvPr>
          <p:cNvGrpSpPr/>
          <p:nvPr/>
        </p:nvGrpSpPr>
        <p:grpSpPr>
          <a:xfrm>
            <a:off x="14665227" y="2737266"/>
            <a:ext cx="7236021" cy="2214464"/>
            <a:chOff x="4212267" y="1407238"/>
            <a:chExt cx="7236021" cy="22144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592D0E3-25ED-FF42-B273-D2E6217BA3B3}"/>
                </a:ext>
              </a:extLst>
            </p:cNvPr>
            <p:cNvSpPr txBox="1"/>
            <p:nvPr/>
          </p:nvSpPr>
          <p:spPr>
            <a:xfrm>
              <a:off x="4212267" y="1867376"/>
              <a:ext cx="72360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STROM WATER DRAINAGE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37E9CCF-3EBF-7347-9D39-116400F64252}"/>
                </a:ext>
              </a:extLst>
            </p:cNvPr>
            <p:cNvSpPr txBox="1"/>
            <p:nvPr/>
          </p:nvSpPr>
          <p:spPr>
            <a:xfrm>
              <a:off x="5040891" y="1407238"/>
              <a:ext cx="5578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600" dirty="0" smtClean="0">
                  <a:solidFill>
                    <a:schemeClr val="tx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Zoom Industrial Services Limited</a:t>
              </a:r>
              <a:endParaRPr lang="en-US" sz="1600" spc="600" dirty="0">
                <a:solidFill>
                  <a:schemeClr val="tx2"/>
                </a:solidFill>
                <a:latin typeface="Montserrat Light" pitchFamily="2" charset="77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A4CE8C-DB66-834D-A482-EA6CED76BE4D}"/>
              </a:ext>
            </a:extLst>
          </p:cNvPr>
          <p:cNvGrpSpPr/>
          <p:nvPr/>
        </p:nvGrpSpPr>
        <p:grpSpPr>
          <a:xfrm>
            <a:off x="0" y="6991636"/>
            <a:ext cx="12188825" cy="6642023"/>
            <a:chOff x="1013318" y="5654159"/>
            <a:chExt cx="9028245" cy="57171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456FA1E-198B-924F-BE41-AB43231023F2}"/>
                </a:ext>
              </a:extLst>
            </p:cNvPr>
            <p:cNvSpPr/>
            <p:nvPr/>
          </p:nvSpPr>
          <p:spPr>
            <a:xfrm>
              <a:off x="1013318" y="6123101"/>
              <a:ext cx="278296" cy="278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xmlns="" id="{D2271DD5-3071-9B45-B025-F75C1BA03E86}"/>
                </a:ext>
              </a:extLst>
            </p:cNvPr>
            <p:cNvSpPr txBox="1">
              <a:spLocks/>
            </p:cNvSpPr>
            <p:nvPr/>
          </p:nvSpPr>
          <p:spPr>
            <a:xfrm>
              <a:off x="1013318" y="5654159"/>
              <a:ext cx="9028245" cy="571719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Flow-monitoring (Open drain and conduit)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Preparation of Pre-feasibility</a:t>
              </a:r>
              <a:r>
                <a:rPr lang="en-IN" sz="2800" dirty="0">
                  <a:latin typeface="Bookman Old Style" panose="02050604050505020204" pitchFamily="18" charset="0"/>
                </a:rPr>
                <a:t> &amp; </a:t>
              </a:r>
              <a:r>
                <a:rPr lang="en-US" sz="2800" dirty="0">
                  <a:latin typeface="Bookman Old Style" panose="02050604050505020204" pitchFamily="18" charset="0"/>
                </a:rPr>
                <a:t>Feasibility report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Master Planning &amp; Detailed Project Reports(DPRs)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marR="24511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Detailed field investigations including topographical survey and soil investigation and Hydraulic modeling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Preparation of technical specifications.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Bid documents for contract packages.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Construction stage detailed engineering for civil &amp; Electro-mechanical works.</a:t>
              </a:r>
              <a:endParaRPr lang="en-IN" sz="2800" dirty="0">
                <a:latin typeface="Bookman Old Style" panose="02050604050505020204" pitchFamily="18" charset="0"/>
              </a:endParaRPr>
            </a:p>
            <a:p>
              <a:pPr marL="457200" indent="-457200" algn="just">
                <a:buSzPts val="1200"/>
                <a:buFont typeface="Arial" panose="020B0604020202020204" pitchFamily="34" charset="0"/>
                <a:buChar char="•"/>
                <a:tabLst>
                  <a:tab pos="260985" algn="l"/>
                </a:tabLst>
              </a:pPr>
              <a:r>
                <a:rPr lang="en-US" sz="2800" dirty="0">
                  <a:latin typeface="Bookman Old Style" panose="02050604050505020204" pitchFamily="18" charset="0"/>
                </a:rPr>
                <a:t>Project Management Consultancy including construction</a:t>
              </a:r>
              <a:r>
                <a:rPr lang="en-IN" sz="2800" dirty="0">
                  <a:latin typeface="Bookman Old Style" panose="02050604050505020204" pitchFamily="18" charset="0"/>
                </a:rPr>
                <a:t> </a:t>
              </a:r>
              <a:r>
                <a:rPr lang="en-US" sz="2800" dirty="0">
                  <a:latin typeface="Bookman Old Style" panose="02050604050505020204" pitchFamily="18" charset="0"/>
                </a:rPr>
                <a:t>supervision work and monitoring of progress</a:t>
              </a:r>
            </a:p>
          </p:txBody>
        </p:sp>
      </p:grp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xmlns="" id="{D3E73421-DBA9-18E2-D391-B47BDBF812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7725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90DF7F32-8C9E-C101-0216-FDB3DF3DB6A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25" y="6858000"/>
            <a:ext cx="12188825" cy="6775659"/>
          </a:xfrm>
        </p:spPr>
      </p:pic>
    </p:spTree>
    <p:extLst>
      <p:ext uri="{BB962C8B-B14F-4D97-AF65-F5344CB8AC3E}">
        <p14:creationId xmlns:p14="http://schemas.microsoft.com/office/powerpoint/2010/main" val="4191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SQ - Company Profile Light 1">
      <a:dk1>
        <a:srgbClr val="999999"/>
      </a:dk1>
      <a:lt1>
        <a:srgbClr val="FFFFFF"/>
      </a:lt1>
      <a:dk2>
        <a:srgbClr val="374556"/>
      </a:dk2>
      <a:lt2>
        <a:srgbClr val="FEFFFE"/>
      </a:lt2>
      <a:accent1>
        <a:srgbClr val="4CCCAB"/>
      </a:accent1>
      <a:accent2>
        <a:srgbClr val="5B9DE5"/>
      </a:accent2>
      <a:accent3>
        <a:srgbClr val="E95362"/>
      </a:accent3>
      <a:accent4>
        <a:srgbClr val="9FD368"/>
      </a:accent4>
      <a:accent5>
        <a:srgbClr val="FBC95E"/>
      </a:accent5>
      <a:accent6>
        <a:srgbClr val="52647F"/>
      </a:accent6>
      <a:hlink>
        <a:srgbClr val="9FD368"/>
      </a:hlink>
      <a:folHlink>
        <a:srgbClr val="B26B0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92666</TotalTime>
  <Words>592</Words>
  <Application>Microsoft Office PowerPoint</Application>
  <PresentationFormat>Custom</PresentationFormat>
  <Paragraphs>117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Sayon Ghosh</dc:creator>
  <cp:keywords/>
  <dc:description/>
  <cp:lastModifiedBy>Gunjan Shah</cp:lastModifiedBy>
  <cp:revision>16599</cp:revision>
  <cp:lastPrinted>2023-03-14T13:21:17Z</cp:lastPrinted>
  <dcterms:created xsi:type="dcterms:W3CDTF">2014-11-12T21:47:38Z</dcterms:created>
  <dcterms:modified xsi:type="dcterms:W3CDTF">2024-03-21T11:28:48Z</dcterms:modified>
  <cp:category/>
</cp:coreProperties>
</file>